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334" r:id="rId2"/>
    <p:sldId id="341" r:id="rId3"/>
    <p:sldId id="336" r:id="rId4"/>
    <p:sldId id="258" r:id="rId5"/>
    <p:sldId id="260" r:id="rId6"/>
    <p:sldId id="263" r:id="rId7"/>
    <p:sldId id="268" r:id="rId8"/>
    <p:sldId id="338" r:id="rId9"/>
    <p:sldId id="339" r:id="rId10"/>
    <p:sldId id="342" r:id="rId11"/>
    <p:sldId id="347" r:id="rId12"/>
    <p:sldId id="349" r:id="rId13"/>
    <p:sldId id="351" r:id="rId14"/>
    <p:sldId id="350" r:id="rId15"/>
    <p:sldId id="346" r:id="rId16"/>
    <p:sldId id="348" r:id="rId17"/>
    <p:sldId id="357" r:id="rId18"/>
    <p:sldId id="337" r:id="rId19"/>
    <p:sldId id="340" r:id="rId20"/>
    <p:sldId id="358" r:id="rId21"/>
    <p:sldId id="359" r:id="rId22"/>
    <p:sldId id="360" r:id="rId23"/>
    <p:sldId id="345" r:id="rId24"/>
    <p:sldId id="353" r:id="rId25"/>
    <p:sldId id="354" r:id="rId26"/>
    <p:sldId id="356" r:id="rId27"/>
    <p:sldId id="355" r:id="rId28"/>
    <p:sldId id="344" r:id="rId29"/>
    <p:sldId id="352" r:id="rId30"/>
    <p:sldId id="343"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1270"/>
    <a:srgbClr val="CC0066"/>
    <a:srgbClr val="0099FF"/>
    <a:srgbClr val="33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8" name="27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17" name="16 Altbilgi Yer Tutucusu"/>
          <p:cNvSpPr>
            <a:spLocks noGrp="1"/>
          </p:cNvSpPr>
          <p:nvPr>
            <p:ph type="ftr" sz="quarter" idx="11"/>
          </p:nvPr>
        </p:nvSpPr>
        <p:spPr/>
        <p:txBody>
          <a:bodyPr/>
          <a:lstStyle>
            <a:extLst/>
          </a:lstStyle>
          <a:p>
            <a:endParaRPr lang="tr-TR"/>
          </a:p>
        </p:txBody>
      </p:sp>
      <p:sp>
        <p:nvSpPr>
          <p:cNvPr id="29" name="28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
        <p:nvSpPr>
          <p:cNvPr id="32" name="31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Dikdörtgen"/>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Dikdörtgen"/>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Dikdörtgen"/>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Dikdörtgen"/>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Başlık"/>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56" name="55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981200" cy="5851525"/>
          </a:xfrm>
        </p:spPr>
        <p:txBody>
          <a:bodyPr vert="eaVert" anchor="ct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58674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4" name="13 Serbest Form"/>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Serbest Form"/>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Serbest Form"/>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Serbest Form"/>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Serbest Form"/>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Serbest Form"/>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Serbest Form"/>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Serbest Form"/>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Serbest Form"/>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Serbest Form"/>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Serbest Form"/>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Serbest Form"/>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Serbest Form"/>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Serbest Form"/>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Serbest Form"/>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etin Yer Tutucusu"/>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
        <p:nvSpPr>
          <p:cNvPr id="7" name="6 Dikdörtgen"/>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tr-TR" smtClean="0"/>
              <a:t>Asıl başlık stili için tıklatın</a:t>
            </a:r>
            <a:endParaRPr kumimoji="0" lang="en-US"/>
          </a:p>
        </p:txBody>
      </p:sp>
      <p:sp>
        <p:nvSpPr>
          <p:cNvPr id="8" name="7 Dikdörtgen"/>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Dikdörtgen"/>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Dikdörtgen"/>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2064"/>
            <a:ext cx="8229600" cy="9144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5" name="24 Dikdörtgen"/>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504824" y="512064"/>
            <a:ext cx="7772400" cy="914400"/>
          </a:xfrm>
        </p:spPr>
        <p:txBody>
          <a:bodyPr anchor="t"/>
          <a:lstStyle>
            <a:lvl1pPr>
              <a:defRPr sz="400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
        <p:nvSpPr>
          <p:cNvPr id="16" name="15 Dikdörtgen"/>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Dikdörtgen"/>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Dikdörtgen"/>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Dikdörtgen"/>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Dikdörtgen"/>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Dikdörtgen"/>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Dikdörtgen"/>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Dikdörtgen"/>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Dikdörtgen"/>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2064"/>
            <a:ext cx="7772400" cy="914400"/>
          </a:xfrm>
        </p:spPr>
        <p:txBody>
          <a:bodyPr/>
          <a:lstStyle>
            <a:lvl1pPr>
              <a:defRPr sz="4000" cap="none" baseline="0"/>
            </a:lvl1pPr>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73050"/>
            <a:ext cx="8229600" cy="1162050"/>
          </a:xfrm>
        </p:spPr>
        <p:txBody>
          <a:bodyPr anchor="ctr"/>
          <a:lstStyle>
            <a:lvl1pPr algn="l">
              <a:buNone/>
              <a:defRPr sz="3600" b="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E7BB41C-8974-4C98-9A4E-6499A50035C6}" type="datetimeFigureOut">
              <a:rPr lang="tr-TR" smtClean="0"/>
              <a:pPr/>
              <a:t>25.10.2015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7 Dikdörtgen"/>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Düz Bağlayıcı"/>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
          <p:cNvGrpSpPr/>
          <p:nvPr/>
        </p:nvGrpSpPr>
        <p:grpSpPr>
          <a:xfrm rot="5400000">
            <a:off x="8514581" y="1219200"/>
            <a:ext cx="132763" cy="128466"/>
            <a:chOff x="6668087" y="1297746"/>
            <a:chExt cx="161840" cy="156602"/>
          </a:xfrm>
        </p:grpSpPr>
        <p:cxnSp>
          <p:nvCxnSpPr>
            <p:cNvPr id="15" name="14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Başlık"/>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tr-TR" smtClean="0"/>
              <a:t>Resim eklemek için simgeyi tıklatın</a:t>
            </a:r>
            <a:endParaRPr kumimoji="0" lang="en-US"/>
          </a:p>
        </p:txBody>
      </p:sp>
      <p:sp>
        <p:nvSpPr>
          <p:cNvPr id="4" name="3 Metin Yer Tutucusu"/>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grpSp>
        <p:nvGrpSpPr>
          <p:cNvPr id="14" name="13 Grup"/>
          <p:cNvGrpSpPr/>
          <p:nvPr/>
        </p:nvGrpSpPr>
        <p:grpSpPr>
          <a:xfrm rot="5400000">
            <a:off x="8666981" y="1371600"/>
            <a:ext cx="132763" cy="128466"/>
            <a:chOff x="6668087" y="1297746"/>
            <a:chExt cx="161840" cy="156602"/>
          </a:xfrm>
        </p:grpSpPr>
        <p:cxnSp>
          <p:nvCxnSpPr>
            <p:cNvPr id="11" name="10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
          <p:cNvGrpSpPr/>
          <p:nvPr/>
        </p:nvGrpSpPr>
        <p:grpSpPr>
          <a:xfrm rot="5400000">
            <a:off x="8320088" y="1474763"/>
            <a:ext cx="132763" cy="128466"/>
            <a:chOff x="6668087" y="1297746"/>
            <a:chExt cx="161840" cy="156602"/>
          </a:xfrm>
        </p:grpSpPr>
        <p:cxnSp>
          <p:nvCxnSpPr>
            <p:cNvPr id="19" name="18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Veri Yer Tutucusu"/>
          <p:cNvSpPr>
            <a:spLocks noGrp="1"/>
          </p:cNvSpPr>
          <p:nvPr>
            <p:ph type="dt" sz="half" idx="10"/>
          </p:nvPr>
        </p:nvSpPr>
        <p:spPr>
          <a:xfrm>
            <a:off x="6477000" y="55499"/>
            <a:ext cx="2133600" cy="365125"/>
          </a:xfrm>
        </p:spPr>
        <p:txBody>
          <a:bodyPr/>
          <a:lstStyle>
            <a:extLst/>
          </a:lstStyle>
          <a:p>
            <a:fld id="{EE7BB41C-8974-4C98-9A4E-6499A50035C6}" type="datetimeFigureOut">
              <a:rPr lang="tr-TR" smtClean="0"/>
              <a:pPr/>
              <a:t>25.10.2015</a:t>
            </a:fld>
            <a:endParaRPr lang="tr-TR"/>
          </a:p>
        </p:txBody>
      </p:sp>
      <p:sp>
        <p:nvSpPr>
          <p:cNvPr id="6" name="5 Altbilgi Yer Tutucusu"/>
          <p:cNvSpPr>
            <a:spLocks noGrp="1"/>
          </p:cNvSpPr>
          <p:nvPr>
            <p:ph type="ftr" sz="quarter" idx="11"/>
          </p:nvPr>
        </p:nvSpPr>
        <p:spPr>
          <a:xfrm>
            <a:off x="914400" y="55499"/>
            <a:ext cx="5562600" cy="365125"/>
          </a:xfrm>
        </p:spPr>
        <p:txBody>
          <a:bodyPr/>
          <a:lstStyle>
            <a:extLst/>
          </a:lstStyle>
          <a:p>
            <a:endParaRPr lang="tr-TR"/>
          </a:p>
        </p:txBody>
      </p:sp>
      <p:sp>
        <p:nvSpPr>
          <p:cNvPr id="7" name="6 Slayt Numarası Yer Tutucusu"/>
          <p:cNvSpPr>
            <a:spLocks noGrp="1"/>
          </p:cNvSpPr>
          <p:nvPr>
            <p:ph type="sldNum" sz="quarter" idx="12"/>
          </p:nvPr>
        </p:nvSpPr>
        <p:spPr>
          <a:xfrm>
            <a:off x="8610600" y="55499"/>
            <a:ext cx="457200" cy="365125"/>
          </a:xfrm>
        </p:spPr>
        <p:txBody>
          <a:bodyPr/>
          <a:lstStyle>
            <a:extLst/>
          </a:lstStyle>
          <a:p>
            <a:fld id="{ECA422C6-8A7E-4E0E-80AA-EA696994745C}" type="slidenum">
              <a:rPr lang="tr-TR" smtClean="0"/>
              <a:pPr/>
              <a:t>‹#›</a:t>
            </a:fld>
            <a:endParaRPr lang="tr-TR"/>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Dikdörtgen"/>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Dikdörtgen"/>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Dikdörtgen"/>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Başlık Yer Tutucusu"/>
          <p:cNvSpPr>
            <a:spLocks noGrp="1"/>
          </p:cNvSpPr>
          <p:nvPr>
            <p:ph type="title"/>
          </p:nvPr>
        </p:nvSpPr>
        <p:spPr>
          <a:xfrm>
            <a:off x="914400" y="512064"/>
            <a:ext cx="7772400" cy="914400"/>
          </a:xfrm>
          <a:prstGeom prst="rect">
            <a:avLst/>
          </a:prstGeom>
        </p:spPr>
        <p:txBody>
          <a:bodyPr vert="horz" anchor="t">
            <a:noAutofit/>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E7BB41C-8974-4C98-9A4E-6499A50035C6}" type="datetimeFigureOut">
              <a:rPr lang="tr-TR" smtClean="0"/>
              <a:pPr/>
              <a:t>25.10.2015</a:t>
            </a:fld>
            <a:endParaRPr lang="tr-TR"/>
          </a:p>
        </p:txBody>
      </p:sp>
      <p:sp>
        <p:nvSpPr>
          <p:cNvPr id="3" name="2 Altbilgi Yer Tutucusu"/>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tr-TR"/>
          </a:p>
        </p:txBody>
      </p:sp>
      <p:sp>
        <p:nvSpPr>
          <p:cNvPr id="23" name="22 Slayt Numarası Yer Tutucusu"/>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CA422C6-8A7E-4E0E-80AA-EA696994745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fade thruBlk="1"/>
  </p:transition>
  <p:timing>
    <p:tnLst>
      <p:par>
        <p:cTn id="1" dur="indefinite" restart="never" nodeType="tmRoot"/>
      </p:par>
    </p:tnLst>
  </p:timing>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PLAN%20&#214;RNE&#286;&#304;.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AYLIK%20KONU%20TAK&#304;B&#304;.xls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199;ALI&#350;MA%20PROGRAMI.docx" TargetMode="External"/><Relationship Id="rId2" Type="http://schemas.openxmlformats.org/officeDocument/2006/relationships/hyperlink" Target="HAFTALIK%20KONU%20TEKRARI%20VE%20SORU%20&#199;&#214;Z&#220;M&#220;%20HEDEFLER&#304;M.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DERS%20&#199;ALI&#350;MA%20PROGRAMI%20DETAYLI.doc"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bogazkoyortaokulu.meb.k12.tr/meb_iys_dosyalar/66/02/714727/icerikler/verimli-ders-calsma-teknikleri_159640.html" TargetMode="External"/><Relationship Id="rId2" Type="http://schemas.openxmlformats.org/officeDocument/2006/relationships/hyperlink" Target="http://www.kendieverestinizetirmanin.com/basarinin-yolu.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2" name="Picture 2" descr="http://us.123rf.com/450wm/bahrialtay/bahrialtay1312/bahrialtay131200078/24534817-ba%C5%9Far%C4%B1-haritas%C4%B1-kavram,-3d-render.jpg"/>
          <p:cNvPicPr>
            <a:picLocks noChangeAspect="1" noChangeArrowheads="1"/>
          </p:cNvPicPr>
          <p:nvPr/>
        </p:nvPicPr>
        <p:blipFill>
          <a:blip r:embed="rId2" cstate="print"/>
          <a:srcRect/>
          <a:stretch>
            <a:fillRect/>
          </a:stretch>
        </p:blipFill>
        <p:spPr bwMode="auto">
          <a:xfrm>
            <a:off x="3491880" y="1988840"/>
            <a:ext cx="2585087" cy="2872319"/>
          </a:xfrm>
          <a:prstGeom prst="rect">
            <a:avLst/>
          </a:prstGeom>
          <a:ln>
            <a:noFill/>
          </a:ln>
          <a:effectLst>
            <a:softEdge rad="112500"/>
          </a:effectLst>
        </p:spPr>
      </p:pic>
      <p:sp>
        <p:nvSpPr>
          <p:cNvPr id="2" name="1 Başlık"/>
          <p:cNvSpPr>
            <a:spLocks noGrp="1"/>
          </p:cNvSpPr>
          <p:nvPr>
            <p:ph type="title"/>
          </p:nvPr>
        </p:nvSpPr>
        <p:spPr>
          <a:xfrm>
            <a:off x="323528" y="908720"/>
            <a:ext cx="9144000" cy="1152128"/>
          </a:xfrm>
        </p:spPr>
        <p:txBody>
          <a:bodyPr/>
          <a:lstStyle/>
          <a:p>
            <a:pPr algn="ctr"/>
            <a:r>
              <a:rPr lang="tr-TR" b="1" dirty="0" smtClean="0">
                <a:solidFill>
                  <a:srgbClr val="FFFF00"/>
                </a:solidFill>
              </a:rPr>
              <a:t>HEDEFE GİDEN YOLUN HARİTASI</a:t>
            </a:r>
            <a:endParaRPr lang="tr-TR" b="1" dirty="0">
              <a:solidFill>
                <a:srgbClr val="FFFF00"/>
              </a:solidFill>
            </a:endParaRPr>
          </a:p>
        </p:txBody>
      </p:sp>
      <p:sp>
        <p:nvSpPr>
          <p:cNvPr id="5" name="4 Metin kutusu"/>
          <p:cNvSpPr txBox="1"/>
          <p:nvPr/>
        </p:nvSpPr>
        <p:spPr>
          <a:xfrm>
            <a:off x="1835696" y="5013176"/>
            <a:ext cx="6120680" cy="1200329"/>
          </a:xfrm>
          <a:prstGeom prst="rect">
            <a:avLst/>
          </a:prstGeom>
          <a:noFill/>
        </p:spPr>
        <p:txBody>
          <a:bodyPr wrap="square" rtlCol="0">
            <a:spAutoFit/>
          </a:bodyPr>
          <a:lstStyle/>
          <a:p>
            <a:endParaRPr lang="tr-TR" dirty="0" smtClean="0"/>
          </a:p>
          <a:p>
            <a:pPr algn="ctr"/>
            <a:r>
              <a:rPr lang="tr-TR" u="sng" dirty="0" smtClean="0"/>
              <a:t>HAZIRLAYAN</a:t>
            </a:r>
          </a:p>
          <a:p>
            <a:pPr algn="ctr"/>
            <a:r>
              <a:rPr lang="tr-TR" dirty="0" smtClean="0"/>
              <a:t>PSİKOLOJİK DANIŞMAN VE REHBER ÖĞRETMEN</a:t>
            </a:r>
          </a:p>
          <a:p>
            <a:pPr algn="ctr"/>
            <a:r>
              <a:rPr lang="tr-TR" dirty="0" smtClean="0"/>
              <a:t>SİMGE ERCAN</a:t>
            </a:r>
            <a:endParaRPr lang="tr-TR" dirty="0"/>
          </a:p>
        </p:txBody>
      </p:sp>
    </p:spTree>
  </p:cSld>
  <p:clrMapOvr>
    <a:masterClrMapping/>
  </p:clrMapOvr>
  <p:transition spd="med">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88640"/>
            <a:ext cx="8003232" cy="1008112"/>
          </a:xfrm>
        </p:spPr>
        <p:txBody>
          <a:bodyPr/>
          <a:lstStyle/>
          <a:p>
            <a:pPr algn="ctr"/>
            <a:r>
              <a:rPr lang="tr-TR" sz="4400" dirty="0" smtClean="0">
                <a:solidFill>
                  <a:schemeClr val="accent3">
                    <a:lumMod val="60000"/>
                    <a:lumOff val="40000"/>
                  </a:schemeClr>
                </a:solidFill>
              </a:rPr>
              <a:t>VERİMLİ DERS ÇALIŞMAYI ETKİLEYEN FAKTÖRLER:</a:t>
            </a:r>
            <a:endParaRPr lang="tr-TR" sz="4400" dirty="0">
              <a:solidFill>
                <a:schemeClr val="accent3">
                  <a:lumMod val="60000"/>
                  <a:lumOff val="40000"/>
                </a:schemeClr>
              </a:solidFill>
            </a:endParaRPr>
          </a:p>
        </p:txBody>
      </p:sp>
      <p:sp>
        <p:nvSpPr>
          <p:cNvPr id="3" name="2 İçerik Yer Tutucusu"/>
          <p:cNvSpPr>
            <a:spLocks noGrp="1"/>
          </p:cNvSpPr>
          <p:nvPr>
            <p:ph idx="1"/>
          </p:nvPr>
        </p:nvSpPr>
        <p:spPr>
          <a:xfrm>
            <a:off x="539552" y="1412776"/>
            <a:ext cx="8064896" cy="5112568"/>
          </a:xfrm>
        </p:spPr>
        <p:txBody>
          <a:bodyPr>
            <a:normAutofit fontScale="85000" lnSpcReduction="10000"/>
          </a:bodyPr>
          <a:lstStyle/>
          <a:p>
            <a:pPr algn="ctr">
              <a:lnSpc>
                <a:spcPct val="170000"/>
              </a:lnSpc>
            </a:pPr>
            <a:r>
              <a:rPr lang="tr-TR" sz="3500" dirty="0" smtClean="0"/>
              <a:t>Çalışma Ortamı</a:t>
            </a:r>
          </a:p>
          <a:p>
            <a:pPr algn="ctr">
              <a:lnSpc>
                <a:spcPct val="170000"/>
              </a:lnSpc>
            </a:pPr>
            <a:r>
              <a:rPr lang="tr-TR" sz="3500" dirty="0" smtClean="0"/>
              <a:t>Çalışma Süresi</a:t>
            </a:r>
          </a:p>
          <a:p>
            <a:pPr algn="ctr">
              <a:lnSpc>
                <a:spcPct val="170000"/>
              </a:lnSpc>
            </a:pPr>
            <a:r>
              <a:rPr lang="tr-TR" sz="3500" dirty="0" smtClean="0"/>
              <a:t>Çalışılacak Ders Dağılımı</a:t>
            </a:r>
            <a:endParaRPr lang="tr-TR" sz="3200" dirty="0" smtClean="0"/>
          </a:p>
          <a:p>
            <a:pPr algn="just">
              <a:lnSpc>
                <a:spcPct val="160000"/>
              </a:lnSpc>
              <a:buNone/>
            </a:pPr>
            <a:r>
              <a:rPr lang="tr-TR" sz="3200" b="1" i="1" dirty="0" smtClean="0">
                <a:solidFill>
                  <a:schemeClr val="accent2"/>
                </a:solidFill>
              </a:rPr>
              <a:t>    İç ve dış (psikolojik-fiziki) faktörler nedeniyle dikkatimiz dağılabilir ve dikkati konu üzerine yoğunlaştırabilmek için bu faktörlerin kontrol altına alınması gerekmektedir.</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88640"/>
            <a:ext cx="7772400" cy="468664"/>
          </a:xfrm>
        </p:spPr>
        <p:txBody>
          <a:bodyPr/>
          <a:lstStyle/>
          <a:p>
            <a:r>
              <a:rPr lang="tr-TR" sz="2800" dirty="0" smtClean="0"/>
              <a:t>Çalışma Ortamı</a:t>
            </a:r>
            <a:r>
              <a:rPr lang="tr-TR" dirty="0" smtClean="0"/>
              <a:t/>
            </a:r>
            <a:br>
              <a:rPr lang="tr-TR" dirty="0" smtClean="0"/>
            </a:br>
            <a:endParaRPr lang="tr-TR" dirty="0"/>
          </a:p>
        </p:txBody>
      </p:sp>
      <p:sp>
        <p:nvSpPr>
          <p:cNvPr id="3" name="2 İçerik Yer Tutucusu"/>
          <p:cNvSpPr>
            <a:spLocks noGrp="1"/>
          </p:cNvSpPr>
          <p:nvPr>
            <p:ph idx="1"/>
          </p:nvPr>
        </p:nvSpPr>
        <p:spPr>
          <a:xfrm>
            <a:off x="755576" y="692696"/>
            <a:ext cx="7931224" cy="4608512"/>
          </a:xfrm>
        </p:spPr>
        <p:txBody>
          <a:bodyPr>
            <a:normAutofit/>
          </a:bodyPr>
          <a:lstStyle/>
          <a:p>
            <a:pPr algn="just">
              <a:lnSpc>
                <a:spcPct val="150000"/>
              </a:lnSpc>
              <a:buFont typeface="Wingdings" pitchFamily="2" charset="2"/>
              <a:buChar char="ü"/>
            </a:pPr>
            <a:r>
              <a:rPr lang="tr-TR" sz="2200" b="1" dirty="0" smtClean="0"/>
              <a:t>Çalışma odası mümkün olduğu kadar </a:t>
            </a:r>
            <a:r>
              <a:rPr lang="tr-TR" sz="2200" b="1" dirty="0" smtClean="0">
                <a:solidFill>
                  <a:schemeClr val="accent1"/>
                </a:solidFill>
              </a:rPr>
              <a:t>fazla sıcak veya soğuk olmamalı, iyi havalandırılmalı ve sessiz olmalıdır</a:t>
            </a:r>
            <a:r>
              <a:rPr lang="tr-TR" sz="2200" b="1" dirty="0" smtClean="0"/>
              <a:t>.</a:t>
            </a:r>
            <a:endParaRPr lang="tr-TR" sz="2200" dirty="0" smtClean="0"/>
          </a:p>
          <a:p>
            <a:pPr algn="just">
              <a:lnSpc>
                <a:spcPct val="150000"/>
              </a:lnSpc>
              <a:buFont typeface="Wingdings" pitchFamily="2" charset="2"/>
              <a:buChar char="ü"/>
            </a:pPr>
            <a:r>
              <a:rPr lang="tr-TR" sz="2200" b="1" dirty="0" smtClean="0"/>
              <a:t>Çalışma </a:t>
            </a:r>
            <a:r>
              <a:rPr lang="tr-TR" sz="2200" b="1" dirty="0" smtClean="0">
                <a:solidFill>
                  <a:schemeClr val="accent1"/>
                </a:solidFill>
              </a:rPr>
              <a:t>masa</a:t>
            </a:r>
            <a:r>
              <a:rPr lang="tr-TR" sz="2200" b="1" dirty="0" smtClean="0"/>
              <a:t>sı ve </a:t>
            </a:r>
            <a:r>
              <a:rPr lang="tr-TR" sz="2200" b="1" dirty="0" smtClean="0">
                <a:solidFill>
                  <a:schemeClr val="accent1"/>
                </a:solidFill>
              </a:rPr>
              <a:t>yüksekliği</a:t>
            </a:r>
            <a:r>
              <a:rPr lang="tr-TR" sz="2200" b="1" dirty="0" smtClean="0"/>
              <a:t> kişinin boyuna göre ayarlanmalıdır.</a:t>
            </a:r>
          </a:p>
          <a:p>
            <a:pPr algn="just">
              <a:lnSpc>
                <a:spcPct val="150000"/>
              </a:lnSpc>
              <a:buFont typeface="Wingdings" pitchFamily="2" charset="2"/>
              <a:buChar char="ü"/>
            </a:pPr>
            <a:r>
              <a:rPr lang="tr-TR" sz="2200" b="1" dirty="0" smtClean="0">
                <a:solidFill>
                  <a:schemeClr val="accent1"/>
                </a:solidFill>
              </a:rPr>
              <a:t>Ders çalışırken müzik dinlemek dikkati dağıtır.  </a:t>
            </a:r>
          </a:p>
          <a:p>
            <a:pPr algn="just">
              <a:lnSpc>
                <a:spcPct val="150000"/>
              </a:lnSpc>
              <a:buFont typeface="Wingdings" pitchFamily="2" charset="2"/>
              <a:buChar char="ü"/>
            </a:pPr>
            <a:r>
              <a:rPr lang="tr-TR" sz="2200" b="1" dirty="0" smtClean="0"/>
              <a:t>Çalışma köşesi en az </a:t>
            </a:r>
            <a:r>
              <a:rPr lang="tr-TR" sz="2200" b="1" dirty="0" smtClean="0">
                <a:solidFill>
                  <a:schemeClr val="accent1"/>
                </a:solidFill>
              </a:rPr>
              <a:t>yazı yazılacak bir masa </a:t>
            </a:r>
            <a:r>
              <a:rPr lang="tr-TR" sz="2200" b="1" dirty="0" smtClean="0"/>
              <a:t>ve çalışma için el altında bulunması gerekenleri koyabilecek </a:t>
            </a:r>
            <a:r>
              <a:rPr lang="tr-TR" sz="2200" b="1" dirty="0" smtClean="0">
                <a:solidFill>
                  <a:schemeClr val="accent1"/>
                </a:solidFill>
              </a:rPr>
              <a:t>ilave bir ünite</a:t>
            </a:r>
            <a:r>
              <a:rPr lang="tr-TR" sz="2200" b="1" dirty="0" smtClean="0"/>
              <a:t>den oluşur.</a:t>
            </a:r>
          </a:p>
          <a:p>
            <a:pPr algn="just">
              <a:lnSpc>
                <a:spcPct val="150000"/>
              </a:lnSpc>
              <a:buFont typeface="Wingdings" pitchFamily="2" charset="2"/>
              <a:buChar char="ü"/>
            </a:pPr>
            <a:endParaRPr lang="tr-TR" sz="2400" dirty="0" smtClean="0"/>
          </a:p>
          <a:p>
            <a:pPr algn="just">
              <a:lnSpc>
                <a:spcPct val="150000"/>
              </a:lnSpc>
              <a:buFont typeface="Wingdings" pitchFamily="2" charset="2"/>
              <a:buChar char="ü"/>
            </a:pPr>
            <a:endParaRPr lang="tr-TR" sz="2400" b="1" dirty="0" smtClean="0"/>
          </a:p>
          <a:p>
            <a:pPr algn="just">
              <a:lnSpc>
                <a:spcPct val="150000"/>
              </a:lnSpc>
              <a:buFont typeface="Wingdings" pitchFamily="2" charset="2"/>
              <a:buChar char="ü"/>
            </a:pPr>
            <a:endParaRPr lang="tr-TR" sz="2400" b="1" dirty="0" smtClean="0"/>
          </a:p>
          <a:p>
            <a:pPr algn="just">
              <a:lnSpc>
                <a:spcPct val="150000"/>
              </a:lnSpc>
              <a:buFont typeface="Wingdings" pitchFamily="2" charset="2"/>
              <a:buChar char="ü"/>
            </a:pPr>
            <a:endParaRPr lang="tr-TR" sz="2400" b="1" dirty="0" smtClean="0"/>
          </a:p>
          <a:p>
            <a:pPr algn="just">
              <a:lnSpc>
                <a:spcPct val="150000"/>
              </a:lnSpc>
              <a:buFont typeface="Wingdings" pitchFamily="2" charset="2"/>
              <a:buChar char="ü"/>
            </a:pPr>
            <a:endParaRPr lang="tr-TR" sz="2400" dirty="0" smtClean="0"/>
          </a:p>
          <a:p>
            <a:pPr algn="just"/>
            <a:endParaRPr lang="tr-TR" sz="2200" dirty="0"/>
          </a:p>
        </p:txBody>
      </p:sp>
      <p:pic>
        <p:nvPicPr>
          <p:cNvPr id="4" name="3 Resim"/>
          <p:cNvPicPr/>
          <p:nvPr/>
        </p:nvPicPr>
        <p:blipFill>
          <a:blip r:embed="rId2" cstate="print"/>
          <a:srcRect/>
          <a:stretch>
            <a:fillRect/>
          </a:stretch>
        </p:blipFill>
        <p:spPr bwMode="auto">
          <a:xfrm>
            <a:off x="7092280" y="4653136"/>
            <a:ext cx="1728192" cy="1944216"/>
          </a:xfrm>
          <a:prstGeom prst="rect">
            <a:avLst/>
          </a:prstGeom>
          <a:noFill/>
        </p:spPr>
      </p:pic>
      <p:sp>
        <p:nvSpPr>
          <p:cNvPr id="5" name="4 Metin kutusu"/>
          <p:cNvSpPr txBox="1"/>
          <p:nvPr/>
        </p:nvSpPr>
        <p:spPr>
          <a:xfrm>
            <a:off x="899592" y="4941168"/>
            <a:ext cx="6264696" cy="1615827"/>
          </a:xfrm>
          <a:prstGeom prst="rect">
            <a:avLst/>
          </a:prstGeom>
          <a:noFill/>
        </p:spPr>
        <p:txBody>
          <a:bodyPr wrap="square" rtlCol="0">
            <a:spAutoFit/>
          </a:bodyPr>
          <a:lstStyle/>
          <a:p>
            <a:pPr algn="just">
              <a:lnSpc>
                <a:spcPct val="150000"/>
              </a:lnSpc>
              <a:buFont typeface="Wingdings" pitchFamily="2" charset="2"/>
              <a:buChar char="ü"/>
            </a:pPr>
            <a:r>
              <a:rPr lang="tr-TR" sz="2200" b="1" dirty="0" smtClean="0"/>
              <a:t>Ders çalışma ortamındaki </a:t>
            </a:r>
            <a:r>
              <a:rPr lang="tr-TR" sz="2200" b="1" dirty="0" smtClean="0">
                <a:solidFill>
                  <a:schemeClr val="accent1"/>
                </a:solidFill>
              </a:rPr>
              <a:t>poster, afiş ve resimler de dikkatin dağılmasına, öğrencinin hayal dünyasına kaymasına sebep olur.</a:t>
            </a:r>
            <a:endParaRPr lang="tr-TR" sz="2200" dirty="0" smtClean="0">
              <a:solidFill>
                <a:schemeClr val="accent1"/>
              </a:solidFill>
            </a:endParaRP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5770984" cy="5400600"/>
          </a:xfrm>
        </p:spPr>
        <p:txBody>
          <a:bodyPr>
            <a:normAutofit fontScale="70000" lnSpcReduction="20000"/>
          </a:bodyPr>
          <a:lstStyle/>
          <a:p>
            <a:pPr algn="just">
              <a:lnSpc>
                <a:spcPct val="170000"/>
              </a:lnSpc>
              <a:buNone/>
            </a:pPr>
            <a:r>
              <a:rPr lang="tr-TR" sz="3800" b="1" dirty="0" smtClean="0"/>
              <a:t>		Belirli bir çalışma alanı ile çalışma davranışı arasında </a:t>
            </a:r>
            <a:r>
              <a:rPr lang="tr-TR" sz="3800" b="1" dirty="0" smtClean="0">
                <a:solidFill>
                  <a:schemeClr val="accent1"/>
                </a:solidFill>
              </a:rPr>
              <a:t>şartlı refleks </a:t>
            </a:r>
            <a:r>
              <a:rPr lang="tr-TR" sz="3800" b="1" dirty="0" smtClean="0"/>
              <a:t>türünden ilişki kurabilmek büyük önem taşır. Böylece </a:t>
            </a:r>
            <a:r>
              <a:rPr lang="tr-TR" sz="3800" b="1" dirty="0" smtClean="0">
                <a:solidFill>
                  <a:schemeClr val="accent1"/>
                </a:solidFill>
              </a:rPr>
              <a:t>çalışma masasına oturmak, çalışmaya başlamak için “uyarıcı” rolü oynar ve çalışmayı başlatır.</a:t>
            </a:r>
            <a:endParaRPr lang="tr-TR" sz="3800" dirty="0" smtClean="0">
              <a:solidFill>
                <a:schemeClr val="accent1"/>
              </a:solidFill>
            </a:endParaRPr>
          </a:p>
          <a:p>
            <a:pPr algn="just">
              <a:lnSpc>
                <a:spcPct val="170000"/>
              </a:lnSpc>
              <a:buNone/>
            </a:pPr>
            <a:r>
              <a:rPr lang="tr-TR" sz="3800" b="1" dirty="0" smtClean="0"/>
              <a:t>		</a:t>
            </a:r>
            <a:endParaRPr lang="tr-TR" sz="3800" dirty="0" smtClean="0"/>
          </a:p>
          <a:p>
            <a:endParaRPr lang="tr-TR" dirty="0"/>
          </a:p>
        </p:txBody>
      </p:sp>
      <p:pic>
        <p:nvPicPr>
          <p:cNvPr id="33794" name="Picture 2" descr="http://kucukcekmeceyunusemre.meb.k12.tr/meb_iys_dosyalar/34/15/740699/resimler/2013_03/k_01151921_c94ec0f75864922691961ddba12e5978_1298749664.jpg"/>
          <p:cNvPicPr>
            <a:picLocks noChangeAspect="1" noChangeArrowheads="1"/>
          </p:cNvPicPr>
          <p:nvPr/>
        </p:nvPicPr>
        <p:blipFill>
          <a:blip r:embed="rId2" cstate="print"/>
          <a:srcRect/>
          <a:stretch>
            <a:fillRect/>
          </a:stretch>
        </p:blipFill>
        <p:spPr bwMode="auto">
          <a:xfrm>
            <a:off x="4788024" y="4437112"/>
            <a:ext cx="3744416" cy="2149085"/>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627784" y="3284984"/>
            <a:ext cx="6516216" cy="3573016"/>
          </a:xfrm>
        </p:spPr>
        <p:txBody>
          <a:bodyPr/>
          <a:lstStyle/>
          <a:p>
            <a:pPr algn="just">
              <a:lnSpc>
                <a:spcPct val="150000"/>
              </a:lnSpc>
              <a:buNone/>
            </a:pPr>
            <a:r>
              <a:rPr lang="tr-TR" b="1" dirty="0" smtClean="0"/>
              <a:t>		</a:t>
            </a:r>
            <a:r>
              <a:rPr lang="tr-TR" sz="2600" b="1" dirty="0" smtClean="0">
                <a:solidFill>
                  <a:srgbClr val="FFFF00"/>
                </a:solidFill>
              </a:rPr>
              <a:t>Çalışma masasını, çalışma faaliyeti dışında işler için kullanmamak;</a:t>
            </a:r>
            <a:r>
              <a:rPr lang="tr-TR" sz="2600" b="1" dirty="0" smtClean="0"/>
              <a:t> hayal kurmak, mektup yazmak, yemek yemek gibi her türlü faaliyeti ait oldukları yerde yapmak gerekir.</a:t>
            </a:r>
            <a:endParaRPr lang="tr-TR" sz="2600" dirty="0" smtClean="0"/>
          </a:p>
          <a:p>
            <a:endParaRPr lang="tr-TR" dirty="0"/>
          </a:p>
        </p:txBody>
      </p:sp>
      <p:pic>
        <p:nvPicPr>
          <p:cNvPr id="4" name="3 Resim"/>
          <p:cNvPicPr/>
          <p:nvPr/>
        </p:nvPicPr>
        <p:blipFill>
          <a:blip r:embed="rId2" cstate="print"/>
          <a:srcRect/>
          <a:stretch>
            <a:fillRect/>
          </a:stretch>
        </p:blipFill>
        <p:spPr bwMode="auto">
          <a:xfrm>
            <a:off x="611560" y="260648"/>
            <a:ext cx="2880320" cy="3843808"/>
          </a:xfrm>
          <a:prstGeom prst="rect">
            <a:avLst/>
          </a:prstGeom>
          <a:noFill/>
        </p:spPr>
      </p:pic>
      <p:sp>
        <p:nvSpPr>
          <p:cNvPr id="34818" name="Line 2"/>
          <p:cNvSpPr>
            <a:spLocks noChangeShapeType="1"/>
          </p:cNvSpPr>
          <p:nvPr/>
        </p:nvSpPr>
        <p:spPr bwMode="auto">
          <a:xfrm>
            <a:off x="611560" y="260648"/>
            <a:ext cx="2880320" cy="3816424"/>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34819" name="Line 3"/>
          <p:cNvSpPr>
            <a:spLocks noChangeShapeType="1"/>
          </p:cNvSpPr>
          <p:nvPr/>
        </p:nvSpPr>
        <p:spPr bwMode="auto">
          <a:xfrm flipH="1">
            <a:off x="683568" y="260648"/>
            <a:ext cx="2880320" cy="3744416"/>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43808" y="1052736"/>
            <a:ext cx="5842992" cy="5302824"/>
          </a:xfrm>
        </p:spPr>
        <p:txBody>
          <a:bodyPr/>
          <a:lstStyle/>
          <a:p>
            <a:pPr algn="just">
              <a:lnSpc>
                <a:spcPct val="150000"/>
              </a:lnSpc>
              <a:buNone/>
            </a:pPr>
            <a:r>
              <a:rPr lang="tr-TR" sz="3200" b="1" dirty="0" smtClean="0"/>
              <a:t>		</a:t>
            </a:r>
            <a:r>
              <a:rPr lang="tr-TR" sz="2800" b="1" dirty="0" smtClean="0"/>
              <a:t>Çalışmaya başlamadan önce çalışma sırasında </a:t>
            </a:r>
            <a:r>
              <a:rPr lang="tr-TR" sz="2800" b="1" dirty="0" smtClean="0">
                <a:solidFill>
                  <a:srgbClr val="FFFF00"/>
                </a:solidFill>
              </a:rPr>
              <a:t>gerekli olacak bütün malzemenin el altında bulunması</a:t>
            </a:r>
            <a:r>
              <a:rPr lang="tr-TR" sz="2800" b="1" dirty="0" smtClean="0"/>
              <a:t>, dikkatte kopmalara yol açacak kesintileri önlemek açısından yararlıdır.</a:t>
            </a:r>
            <a:endParaRPr lang="tr-TR" sz="2800" dirty="0"/>
          </a:p>
        </p:txBody>
      </p:sp>
      <p:pic>
        <p:nvPicPr>
          <p:cNvPr id="4" name="3 Resim"/>
          <p:cNvPicPr/>
          <p:nvPr/>
        </p:nvPicPr>
        <p:blipFill>
          <a:blip r:embed="rId2" cstate="print"/>
          <a:srcRect/>
          <a:stretch>
            <a:fillRect/>
          </a:stretch>
        </p:blipFill>
        <p:spPr bwMode="auto">
          <a:xfrm>
            <a:off x="611560" y="1340768"/>
            <a:ext cx="2376264" cy="3744416"/>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88640"/>
            <a:ext cx="7772400" cy="720080"/>
          </a:xfrm>
        </p:spPr>
        <p:txBody>
          <a:bodyPr/>
          <a:lstStyle/>
          <a:p>
            <a:r>
              <a:rPr lang="tr-TR" sz="2800" dirty="0" smtClean="0">
                <a:solidFill>
                  <a:schemeClr val="accent6">
                    <a:lumMod val="20000"/>
                    <a:lumOff val="80000"/>
                  </a:schemeClr>
                </a:solidFill>
              </a:rPr>
              <a:t>Çalışma Süresi</a:t>
            </a:r>
            <a:r>
              <a:rPr lang="tr-TR" sz="2800" dirty="0" smtClean="0"/>
              <a:t/>
            </a:r>
            <a:br>
              <a:rPr lang="tr-TR" sz="2800" dirty="0" smtClean="0"/>
            </a:br>
            <a:endParaRPr lang="tr-TR" sz="2800" dirty="0"/>
          </a:p>
        </p:txBody>
      </p:sp>
      <p:sp>
        <p:nvSpPr>
          <p:cNvPr id="3" name="2 İçerik Yer Tutucusu"/>
          <p:cNvSpPr>
            <a:spLocks noGrp="1"/>
          </p:cNvSpPr>
          <p:nvPr>
            <p:ph idx="1"/>
          </p:nvPr>
        </p:nvSpPr>
        <p:spPr>
          <a:xfrm>
            <a:off x="323528" y="764704"/>
            <a:ext cx="8820472" cy="6093296"/>
          </a:xfrm>
        </p:spPr>
        <p:txBody>
          <a:bodyPr>
            <a:normAutofit fontScale="77500" lnSpcReduction="20000"/>
          </a:bodyPr>
          <a:lstStyle/>
          <a:p>
            <a:pPr algn="just">
              <a:lnSpc>
                <a:spcPct val="160000"/>
              </a:lnSpc>
              <a:buFont typeface="Wingdings" pitchFamily="2" charset="2"/>
              <a:buChar char="ü"/>
            </a:pPr>
            <a:r>
              <a:rPr lang="tr-TR" b="1" dirty="0" smtClean="0"/>
              <a:t>Çalışma sürelerinin çalışma planında </a:t>
            </a:r>
            <a:r>
              <a:rPr lang="tr-TR" b="1" i="1" dirty="0" smtClean="0">
                <a:solidFill>
                  <a:srgbClr val="FFFF00"/>
                </a:solidFill>
              </a:rPr>
              <a:t>aynı saatler</a:t>
            </a:r>
            <a:r>
              <a:rPr lang="tr-TR" b="1" dirty="0" smtClean="0"/>
              <a:t>e yerleştirilmesi gerekir. Bu </a:t>
            </a:r>
            <a:r>
              <a:rPr lang="tr-TR" b="1" i="1" dirty="0" smtClean="0"/>
              <a:t>dikkatin toplanması </a:t>
            </a:r>
            <a:r>
              <a:rPr lang="tr-TR" b="1" dirty="0" smtClean="0"/>
              <a:t>ve </a:t>
            </a:r>
            <a:r>
              <a:rPr lang="tr-TR" b="1" i="1" dirty="0" smtClean="0"/>
              <a:t>alışkanlık kazanılması </a:t>
            </a:r>
            <a:r>
              <a:rPr lang="tr-TR" b="1" dirty="0" smtClean="0"/>
              <a:t>için gereklidir.</a:t>
            </a:r>
          </a:p>
          <a:p>
            <a:pPr algn="just">
              <a:lnSpc>
                <a:spcPct val="160000"/>
              </a:lnSpc>
              <a:buNone/>
            </a:pPr>
            <a:endParaRPr lang="tr-TR" b="1" dirty="0" smtClean="0"/>
          </a:p>
          <a:p>
            <a:pPr algn="just">
              <a:lnSpc>
                <a:spcPct val="160000"/>
              </a:lnSpc>
              <a:buFont typeface="Wingdings" pitchFamily="2" charset="2"/>
              <a:buChar char="ü"/>
            </a:pPr>
            <a:r>
              <a:rPr lang="tr-TR" b="1" dirty="0" smtClean="0"/>
              <a:t>En verimli çalışma </a:t>
            </a:r>
            <a:r>
              <a:rPr lang="tr-TR" b="1" i="1" dirty="0" smtClean="0">
                <a:solidFill>
                  <a:srgbClr val="FFFF00"/>
                </a:solidFill>
              </a:rPr>
              <a:t>aralıklı çalışma</a:t>
            </a:r>
            <a:r>
              <a:rPr lang="tr-TR" b="1" dirty="0" smtClean="0"/>
              <a:t>dır. Ara vermeden uzun süre çalışma ve uzun ara vererek çalışma sakıncalıdır. Ara vermeden uzun süre çalışma zihnin yorulmasına ve dikkatin dağılmasına yol açar. Uzun süre ara vermek de derse dönmeyi zorlaştırır. </a:t>
            </a:r>
            <a:r>
              <a:rPr lang="tr-TR" b="1" dirty="0" smtClean="0">
                <a:solidFill>
                  <a:srgbClr val="FFFF00"/>
                </a:solidFill>
              </a:rPr>
              <a:t>(45 dakika-1 saat ders, 10-15 dakika ara verilebilir.)</a:t>
            </a:r>
          </a:p>
          <a:p>
            <a:pPr algn="just">
              <a:lnSpc>
                <a:spcPct val="160000"/>
              </a:lnSpc>
              <a:buFont typeface="Wingdings" pitchFamily="2" charset="2"/>
              <a:buChar char="ü"/>
            </a:pPr>
            <a:endParaRPr lang="tr-TR" b="1" dirty="0" smtClean="0"/>
          </a:p>
          <a:p>
            <a:pPr algn="just">
              <a:lnSpc>
                <a:spcPct val="160000"/>
              </a:lnSpc>
              <a:buFont typeface="Wingdings" pitchFamily="2" charset="2"/>
              <a:buChar char="ü"/>
            </a:pPr>
            <a:r>
              <a:rPr lang="tr-TR" b="1" i="1" dirty="0" smtClean="0">
                <a:solidFill>
                  <a:srgbClr val="FFFF00"/>
                </a:solidFill>
              </a:rPr>
              <a:t>Her yeni konuya başlarken ara verilmelidir.</a:t>
            </a:r>
            <a:endParaRPr lang="tr-TR" i="1" dirty="0" smtClean="0">
              <a:solidFill>
                <a:srgbClr val="FFFF00"/>
              </a:solidFill>
            </a:endParaRPr>
          </a:p>
          <a:p>
            <a:pPr algn="just">
              <a:buFont typeface="Wingdings" pitchFamily="2" charset="2"/>
              <a:buChar char="ü"/>
            </a:pPr>
            <a:endParaRPr lang="tr-TR" dirty="0" smtClean="0"/>
          </a:p>
          <a:p>
            <a:pPr algn="just">
              <a:buFont typeface="Wingdings" pitchFamily="2" charset="2"/>
              <a:buChar char="ü"/>
            </a:pPr>
            <a:endParaRPr lang="tr-TR" dirty="0" smtClean="0"/>
          </a:p>
          <a:p>
            <a:endParaRPr lang="tr-TR"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260648"/>
            <a:ext cx="7772400" cy="468664"/>
          </a:xfrm>
        </p:spPr>
        <p:txBody>
          <a:bodyPr/>
          <a:lstStyle/>
          <a:p>
            <a:r>
              <a:rPr lang="tr-TR" sz="2800" dirty="0" smtClean="0">
                <a:solidFill>
                  <a:schemeClr val="accent6">
                    <a:lumMod val="40000"/>
                    <a:lumOff val="60000"/>
                  </a:schemeClr>
                </a:solidFill>
              </a:rPr>
              <a:t>Çalışılacak</a:t>
            </a:r>
            <a:r>
              <a:rPr lang="tr-TR" sz="2800" dirty="0" smtClean="0"/>
              <a:t> Ders Dağılımı</a:t>
            </a:r>
            <a:br>
              <a:rPr lang="tr-TR" sz="2800" dirty="0" smtClean="0"/>
            </a:br>
            <a:endParaRPr lang="tr-TR" sz="2800" dirty="0"/>
          </a:p>
        </p:txBody>
      </p:sp>
      <p:sp>
        <p:nvSpPr>
          <p:cNvPr id="3" name="2 İçerik Yer Tutucusu"/>
          <p:cNvSpPr>
            <a:spLocks noGrp="1"/>
          </p:cNvSpPr>
          <p:nvPr>
            <p:ph idx="1"/>
          </p:nvPr>
        </p:nvSpPr>
        <p:spPr>
          <a:xfrm>
            <a:off x="539552" y="908720"/>
            <a:ext cx="5040560" cy="3960440"/>
          </a:xfrm>
        </p:spPr>
        <p:txBody>
          <a:bodyPr>
            <a:noAutofit/>
          </a:bodyPr>
          <a:lstStyle/>
          <a:p>
            <a:pPr algn="just">
              <a:lnSpc>
                <a:spcPct val="170000"/>
              </a:lnSpc>
              <a:buFont typeface="Wingdings" pitchFamily="2" charset="2"/>
              <a:buChar char="ü"/>
            </a:pPr>
            <a:r>
              <a:rPr lang="tr-TR" sz="2200" b="1" dirty="0" smtClean="0">
                <a:solidFill>
                  <a:schemeClr val="accent2"/>
                </a:solidFill>
              </a:rPr>
              <a:t>Birbirine benzeyen iki ders üst üste çalışılmamalıdır. </a:t>
            </a:r>
            <a:r>
              <a:rPr lang="tr-TR" sz="2200" b="1" dirty="0" smtClean="0"/>
              <a:t>Zihin fonksiyonlarından maksimum verim alabilmek için beynin her iki bölümünü art arda çalıştırmak faydalı olacaktır. </a:t>
            </a:r>
            <a:r>
              <a:rPr lang="tr-TR" sz="2200" b="1" dirty="0" smtClean="0">
                <a:solidFill>
                  <a:schemeClr val="accent2"/>
                </a:solidFill>
              </a:rPr>
              <a:t>(Örnek: sözel dersten sonra sayısal ders çalışmak.)</a:t>
            </a:r>
            <a:endParaRPr lang="tr-TR" sz="2200" dirty="0">
              <a:solidFill>
                <a:schemeClr val="accent2"/>
              </a:solidFill>
            </a:endParaRPr>
          </a:p>
        </p:txBody>
      </p:sp>
      <p:pic>
        <p:nvPicPr>
          <p:cNvPr id="1026" name="Picture 2" descr="http://images.slideplayer.biz.tr/11/3258415/slides/slide_94.jpg"/>
          <p:cNvPicPr>
            <a:picLocks noChangeAspect="1" noChangeArrowheads="1"/>
          </p:cNvPicPr>
          <p:nvPr/>
        </p:nvPicPr>
        <p:blipFill>
          <a:blip r:embed="rId2" cstate="print"/>
          <a:srcRect/>
          <a:stretch>
            <a:fillRect/>
          </a:stretch>
        </p:blipFill>
        <p:spPr bwMode="auto">
          <a:xfrm>
            <a:off x="5940152" y="1268760"/>
            <a:ext cx="2952328" cy="3456384"/>
          </a:xfrm>
          <a:prstGeom prst="rect">
            <a:avLst/>
          </a:prstGeom>
          <a:noFill/>
        </p:spPr>
      </p:pic>
      <p:sp>
        <p:nvSpPr>
          <p:cNvPr id="5" name="4 Metin kutusu"/>
          <p:cNvSpPr txBox="1"/>
          <p:nvPr/>
        </p:nvSpPr>
        <p:spPr>
          <a:xfrm>
            <a:off x="755576" y="4965174"/>
            <a:ext cx="8029400" cy="1892826"/>
          </a:xfrm>
          <a:prstGeom prst="rect">
            <a:avLst/>
          </a:prstGeom>
          <a:noFill/>
        </p:spPr>
        <p:txBody>
          <a:bodyPr wrap="square" rtlCol="0">
            <a:spAutoFit/>
          </a:bodyPr>
          <a:lstStyle/>
          <a:p>
            <a:pPr algn="just">
              <a:lnSpc>
                <a:spcPct val="150000"/>
              </a:lnSpc>
              <a:buClr>
                <a:schemeClr val="tx2"/>
              </a:buClr>
              <a:buFont typeface="Wingdings" pitchFamily="2" charset="2"/>
              <a:buChar char="ü"/>
            </a:pPr>
            <a:r>
              <a:rPr lang="tr-TR" sz="2200" b="1" dirty="0" smtClean="0">
                <a:solidFill>
                  <a:schemeClr val="accent2"/>
                </a:solidFill>
              </a:rPr>
              <a:t>Uykudan önceki </a:t>
            </a:r>
            <a:r>
              <a:rPr lang="tr-TR" sz="2200" b="1" dirty="0" smtClean="0"/>
              <a:t>10 dakikalık tekrarlar ile </a:t>
            </a:r>
            <a:r>
              <a:rPr lang="tr-TR" sz="2200" b="1" dirty="0" smtClean="0">
                <a:solidFill>
                  <a:schemeClr val="accent2"/>
                </a:solidFill>
              </a:rPr>
              <a:t>sabah uyanınca yapılan 10 dakikalık tekrarlar </a:t>
            </a:r>
            <a:r>
              <a:rPr lang="tr-TR" sz="2200" b="1" dirty="0" smtClean="0"/>
              <a:t>çalışmaların hafızada daha uzun süre kalmasını konuların daha iyi öğrenilmesini sağlar.</a:t>
            </a:r>
            <a:endParaRPr lang="tr-TR" sz="2200" dirty="0" smtClean="0"/>
          </a:p>
          <a:p>
            <a:endParaRPr lang="tr-TR"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980728"/>
            <a:ext cx="7772400" cy="4824536"/>
          </a:xfrm>
        </p:spPr>
        <p:txBody>
          <a:bodyPr/>
          <a:lstStyle/>
          <a:p>
            <a:pPr algn="ctr"/>
            <a:r>
              <a:rPr lang="tr-TR" dirty="0" smtClean="0"/>
              <a:t>Öğrenmenizi, dikkat-konsantrasyonunuzu ve çalışmalarınızdan verim almanızı etkileyen genel faktörlerin yanında </a:t>
            </a:r>
            <a:r>
              <a:rPr lang="tr-TR" dirty="0" smtClean="0">
                <a:solidFill>
                  <a:schemeClr val="accent3">
                    <a:lumMod val="60000"/>
                    <a:lumOff val="40000"/>
                  </a:schemeClr>
                </a:solidFill>
              </a:rPr>
              <a:t>bireysel olarak sadece sizi etkileyen özel faktörler</a:t>
            </a:r>
            <a:r>
              <a:rPr lang="tr-TR" dirty="0" smtClean="0"/>
              <a:t> de vardır.</a:t>
            </a:r>
            <a:endParaRPr lang="tr-TR" dirty="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620688"/>
            <a:ext cx="7772400" cy="914400"/>
          </a:xfrm>
        </p:spPr>
        <p:txBody>
          <a:bodyPr/>
          <a:lstStyle/>
          <a:p>
            <a:r>
              <a:rPr lang="tr-TR" dirty="0" smtClean="0"/>
              <a:t>FARKLI YOLLARLA ÖĞRENİRİZ</a:t>
            </a:r>
            <a:endParaRPr lang="tr-TR" dirty="0"/>
          </a:p>
        </p:txBody>
      </p:sp>
      <p:sp>
        <p:nvSpPr>
          <p:cNvPr id="3" name="2 İçerik Yer Tutucusu"/>
          <p:cNvSpPr>
            <a:spLocks noGrp="1"/>
          </p:cNvSpPr>
          <p:nvPr>
            <p:ph idx="1"/>
          </p:nvPr>
        </p:nvSpPr>
        <p:spPr>
          <a:xfrm>
            <a:off x="827584" y="2132856"/>
            <a:ext cx="7992888" cy="3960440"/>
          </a:xfrm>
        </p:spPr>
        <p:txBody>
          <a:bodyPr/>
          <a:lstStyle/>
          <a:p>
            <a:r>
              <a:rPr lang="tr-TR" dirty="0" smtClean="0"/>
              <a:t>Görsel ağırlıklı öğrenme stili</a:t>
            </a:r>
          </a:p>
          <a:p>
            <a:pPr>
              <a:buNone/>
            </a:pPr>
            <a:endParaRPr lang="tr-TR" dirty="0" smtClean="0"/>
          </a:p>
          <a:p>
            <a:r>
              <a:rPr lang="tr-TR" dirty="0" smtClean="0"/>
              <a:t>İşitsel ağırlıklı öğrenme stili</a:t>
            </a:r>
          </a:p>
          <a:p>
            <a:pPr>
              <a:buNone/>
            </a:pPr>
            <a:endParaRPr lang="tr-TR" dirty="0" smtClean="0"/>
          </a:p>
          <a:p>
            <a:r>
              <a:rPr lang="tr-TR" dirty="0" err="1" smtClean="0"/>
              <a:t>Kinestetik</a:t>
            </a:r>
            <a:r>
              <a:rPr lang="tr-TR" dirty="0" smtClean="0"/>
              <a:t> ağırlıklı öğrenme stili</a:t>
            </a:r>
          </a:p>
          <a:p>
            <a:pPr>
              <a:buNone/>
            </a:pPr>
            <a:endParaRPr lang="tr-TR" dirty="0"/>
          </a:p>
        </p:txBody>
      </p:sp>
      <p:pic>
        <p:nvPicPr>
          <p:cNvPr id="128002" name="Picture 2" descr="http://1.bp.blogspot.com/-ZlFWf-kE1ys/TlrxmXKmvMI/AAAAAAAAAMI/WvbE0ddz9xo/s1600/VAK+%25282%2529.png"/>
          <p:cNvPicPr>
            <a:picLocks noChangeAspect="1" noChangeArrowheads="1"/>
          </p:cNvPicPr>
          <p:nvPr/>
        </p:nvPicPr>
        <p:blipFill>
          <a:blip r:embed="rId2" cstate="print"/>
          <a:srcRect/>
          <a:stretch>
            <a:fillRect/>
          </a:stretch>
        </p:blipFill>
        <p:spPr bwMode="auto">
          <a:xfrm>
            <a:off x="6732240" y="1700808"/>
            <a:ext cx="1485550" cy="3672408"/>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0" y="0"/>
          <a:ext cx="9143999" cy="6858000"/>
        </p:xfrm>
        <a:graphic>
          <a:graphicData uri="http://schemas.openxmlformats.org/drawingml/2006/table">
            <a:tbl>
              <a:tblPr/>
              <a:tblGrid>
                <a:gridCol w="1837298"/>
                <a:gridCol w="2591380"/>
                <a:gridCol w="2591380"/>
                <a:gridCol w="2123941"/>
              </a:tblGrid>
              <a:tr h="516581">
                <a:tc>
                  <a:txBody>
                    <a:bodyPr/>
                    <a:lstStyle/>
                    <a:p>
                      <a:pPr algn="ctr">
                        <a:lnSpc>
                          <a:spcPct val="115000"/>
                        </a:lnSpc>
                        <a:spcAft>
                          <a:spcPts val="1000"/>
                        </a:spcAft>
                      </a:pPr>
                      <a:r>
                        <a:rPr lang="tr-TR" sz="1100" b="1" dirty="0">
                          <a:solidFill>
                            <a:schemeClr val="bg1"/>
                          </a:solidFill>
                          <a:latin typeface="Comic Sans MS"/>
                          <a:ea typeface="Calibri"/>
                          <a:cs typeface="Arial"/>
                        </a:rPr>
                        <a:t>ÖĞR.</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STİLİ</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tr-TR" sz="1100" b="1" dirty="0">
                          <a:solidFill>
                            <a:schemeClr val="bg1"/>
                          </a:solidFill>
                          <a:latin typeface="Comic Sans MS"/>
                          <a:ea typeface="Calibri"/>
                          <a:cs typeface="Arial"/>
                        </a:rPr>
                        <a:t>ALGILAMA YOLU</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15000"/>
                        </a:lnSpc>
                        <a:spcAft>
                          <a:spcPts val="1000"/>
                        </a:spcAft>
                      </a:pPr>
                      <a:r>
                        <a:rPr lang="tr-TR" sz="1100" b="1">
                          <a:solidFill>
                            <a:schemeClr val="bg1"/>
                          </a:solidFill>
                          <a:latin typeface="Comic Sans MS"/>
                          <a:ea typeface="Calibri"/>
                          <a:cs typeface="Arial"/>
                        </a:rPr>
                        <a:t>EN İYİ ÖĞRENME/EĞLENME</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15000"/>
                        </a:lnSpc>
                        <a:spcAft>
                          <a:spcPts val="1000"/>
                        </a:spcAft>
                      </a:pPr>
                      <a:r>
                        <a:rPr lang="tr-TR" sz="1100" b="1">
                          <a:solidFill>
                            <a:schemeClr val="bg1"/>
                          </a:solidFill>
                          <a:latin typeface="Comic Sans MS"/>
                          <a:ea typeface="Calibri"/>
                          <a:cs typeface="Arial"/>
                        </a:rPr>
                        <a:t>EN İYİ OKUMAYI ÖĞRENME</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1252250">
                <a:tc>
                  <a:txBody>
                    <a:bodyPr/>
                    <a:lstStyle/>
                    <a:p>
                      <a:pPr marL="71755" marR="71755" algn="ctr">
                        <a:lnSpc>
                          <a:spcPct val="115000"/>
                        </a:lnSpc>
                        <a:spcAft>
                          <a:spcPts val="1000"/>
                        </a:spcAft>
                      </a:pPr>
                      <a:r>
                        <a:rPr lang="tr-TR" sz="1100" b="1">
                          <a:solidFill>
                            <a:schemeClr val="bg1"/>
                          </a:solidFill>
                          <a:latin typeface="Comic Sans MS"/>
                          <a:ea typeface="Calibri"/>
                          <a:cs typeface="Arial"/>
                        </a:rPr>
                        <a:t>GÖRSEL</a:t>
                      </a:r>
                      <a:endParaRPr lang="tr-TR" sz="1100">
                        <a:solidFill>
                          <a:schemeClr val="bg1"/>
                        </a:solidFill>
                        <a:latin typeface="Calibri"/>
                        <a:ea typeface="Calibri"/>
                        <a:cs typeface="Arial"/>
                      </a:endParaRPr>
                    </a:p>
                  </a:txBody>
                  <a:tcPr marL="43192" marR="4319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1000"/>
                        </a:spcAft>
                      </a:pPr>
                      <a:r>
                        <a:rPr lang="tr-TR" sz="1100" b="1" dirty="0">
                          <a:solidFill>
                            <a:schemeClr val="bg1"/>
                          </a:solidFill>
                          <a:latin typeface="Comic Sans MS"/>
                          <a:ea typeface="Calibri"/>
                          <a:cs typeface="Arial"/>
                        </a:rPr>
                        <a:t>Gördüğünü hatırlar.</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Metin ve çizimleri takip eder.</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İnsanları, eşyaları, resimleri gözlem yoluyla tanır/kavrar.</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1000"/>
                        </a:spcAft>
                      </a:pPr>
                      <a:r>
                        <a:rPr lang="tr-TR" sz="1100" b="1" dirty="0">
                          <a:solidFill>
                            <a:schemeClr val="bg1"/>
                          </a:solidFill>
                          <a:latin typeface="Comic Sans MS"/>
                          <a:ea typeface="Calibri"/>
                          <a:cs typeface="Arial"/>
                        </a:rPr>
                        <a:t>Bilgisayar grafiklerini, görsel yap-bozları, haritaları, posterleri, grafikleri, şemaları, karikatürleri, ilan panolarını inceleyerek ve çizerek.</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1000"/>
                        </a:spcAft>
                      </a:pPr>
                      <a:r>
                        <a:rPr lang="tr-TR" sz="1100" b="1">
                          <a:solidFill>
                            <a:schemeClr val="bg1"/>
                          </a:solidFill>
                          <a:latin typeface="Comic Sans MS"/>
                          <a:ea typeface="Calibri"/>
                          <a:cs typeface="Arial"/>
                        </a:rPr>
                        <a:t>Sessiz okuma.</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Resimli romanlar.</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Yazılı posterler.</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611678">
                <a:tc>
                  <a:txBody>
                    <a:bodyPr/>
                    <a:lstStyle/>
                    <a:p>
                      <a:pPr marL="71755" marR="71755" algn="ctr">
                        <a:lnSpc>
                          <a:spcPct val="115000"/>
                        </a:lnSpc>
                        <a:spcAft>
                          <a:spcPts val="1000"/>
                        </a:spcAft>
                      </a:pPr>
                      <a:r>
                        <a:rPr lang="tr-TR" sz="1100" b="1">
                          <a:solidFill>
                            <a:schemeClr val="bg1"/>
                          </a:solidFill>
                          <a:latin typeface="Comic Sans MS"/>
                          <a:ea typeface="Calibri"/>
                          <a:cs typeface="Arial"/>
                        </a:rPr>
                        <a:t>İŞİTSEL</a:t>
                      </a:r>
                      <a:endParaRPr lang="tr-TR" sz="1100">
                        <a:solidFill>
                          <a:schemeClr val="bg1"/>
                        </a:solidFill>
                        <a:latin typeface="Calibri"/>
                        <a:ea typeface="Calibri"/>
                        <a:cs typeface="Arial"/>
                      </a:endParaRPr>
                    </a:p>
                  </a:txBody>
                  <a:tcPr marL="43192" marR="4319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c>
                  <a:txBody>
                    <a:bodyPr/>
                    <a:lstStyle/>
                    <a:p>
                      <a:pPr algn="ctr">
                        <a:lnSpc>
                          <a:spcPct val="115000"/>
                        </a:lnSpc>
                        <a:spcAft>
                          <a:spcPts val="1000"/>
                        </a:spcAft>
                      </a:pPr>
                      <a:r>
                        <a:rPr lang="tr-TR" sz="1100" b="1">
                          <a:solidFill>
                            <a:schemeClr val="bg1"/>
                          </a:solidFill>
                          <a:latin typeface="Comic Sans MS"/>
                          <a:ea typeface="Calibri"/>
                          <a:cs typeface="Arial"/>
                        </a:rPr>
                        <a:t>İşittiklerini hatırlar.</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Sözel ifadeleri takip eder.</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Dinleyerek ve konuşarak öğrenir.</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c>
                  <a:txBody>
                    <a:bodyPr/>
                    <a:lstStyle/>
                    <a:p>
                      <a:pPr algn="ctr">
                        <a:lnSpc>
                          <a:spcPct val="115000"/>
                        </a:lnSpc>
                        <a:spcAft>
                          <a:spcPts val="1000"/>
                        </a:spcAft>
                      </a:pPr>
                      <a:r>
                        <a:rPr lang="tr-TR" sz="1100" b="1" dirty="0">
                          <a:solidFill>
                            <a:schemeClr val="bg1"/>
                          </a:solidFill>
                          <a:latin typeface="Comic Sans MS"/>
                          <a:ea typeface="Calibri"/>
                          <a:cs typeface="Arial"/>
                        </a:rPr>
                        <a:t>Konuşarak,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Mülakat yaparak,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Panele katılarak,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Soru sorarak ve cevap vererek,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Sözlü rapor vererek.</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c>
                  <a:txBody>
                    <a:bodyPr/>
                    <a:lstStyle/>
                    <a:p>
                      <a:pPr algn="ctr">
                        <a:lnSpc>
                          <a:spcPct val="115000"/>
                        </a:lnSpc>
                        <a:spcAft>
                          <a:spcPts val="1000"/>
                        </a:spcAft>
                      </a:pPr>
                      <a:r>
                        <a:rPr lang="tr-TR" sz="1100" b="1">
                          <a:solidFill>
                            <a:schemeClr val="bg1"/>
                          </a:solidFill>
                          <a:latin typeface="Comic Sans MS"/>
                          <a:ea typeface="Calibri"/>
                          <a:cs typeface="Arial"/>
                        </a:rPr>
                        <a:t>Seslendirme,</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Yüksek sesle okuma,</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Masal ve kitap kasetlerini dinleme, </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Olay ve öyküler hakkında sohbet etme.</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r>
              <a:tr h="1772669">
                <a:tc rowSpan="2">
                  <a:txBody>
                    <a:bodyPr/>
                    <a:lstStyle/>
                    <a:p>
                      <a:pPr marL="71755" marR="71755" algn="ctr">
                        <a:lnSpc>
                          <a:spcPct val="115000"/>
                        </a:lnSpc>
                        <a:spcAft>
                          <a:spcPts val="1000"/>
                        </a:spcAft>
                      </a:pPr>
                      <a:r>
                        <a:rPr lang="tr-TR" sz="1100" b="1">
                          <a:solidFill>
                            <a:schemeClr val="bg1"/>
                          </a:solidFill>
                          <a:latin typeface="Comic Sans MS"/>
                          <a:ea typeface="Calibri"/>
                          <a:cs typeface="Arial"/>
                        </a:rPr>
                        <a:t>KİNESTETİK-</a:t>
                      </a:r>
                      <a:endParaRPr lang="tr-TR" sz="1100">
                        <a:solidFill>
                          <a:schemeClr val="bg1"/>
                        </a:solidFill>
                        <a:latin typeface="Calibri"/>
                        <a:ea typeface="Calibri"/>
                        <a:cs typeface="Arial"/>
                      </a:endParaRPr>
                    </a:p>
                    <a:p>
                      <a:pPr marL="71755" marR="71755" algn="ctr">
                        <a:lnSpc>
                          <a:spcPct val="115000"/>
                        </a:lnSpc>
                        <a:spcAft>
                          <a:spcPts val="1000"/>
                        </a:spcAft>
                      </a:pPr>
                      <a:r>
                        <a:rPr lang="tr-TR" sz="1100" b="1">
                          <a:solidFill>
                            <a:schemeClr val="bg1"/>
                          </a:solidFill>
                          <a:latin typeface="Comic Sans MS"/>
                          <a:ea typeface="Calibri"/>
                          <a:cs typeface="Arial"/>
                        </a:rPr>
                        <a:t>DOKUNSAL</a:t>
                      </a:r>
                      <a:endParaRPr lang="tr-TR" sz="1100">
                        <a:solidFill>
                          <a:schemeClr val="bg1"/>
                        </a:solidFill>
                        <a:latin typeface="Calibri"/>
                        <a:ea typeface="Calibri"/>
                        <a:cs typeface="Arial"/>
                      </a:endParaRPr>
                    </a:p>
                  </a:txBody>
                  <a:tcPr marL="43192" marR="4319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B5D3"/>
                    </a:solidFill>
                  </a:tcPr>
                </a:tc>
                <a:tc>
                  <a:txBody>
                    <a:bodyPr/>
                    <a:lstStyle/>
                    <a:p>
                      <a:pPr algn="ctr">
                        <a:lnSpc>
                          <a:spcPct val="115000"/>
                        </a:lnSpc>
                        <a:spcAft>
                          <a:spcPts val="1000"/>
                        </a:spcAft>
                      </a:pPr>
                      <a:r>
                        <a:rPr lang="tr-TR" sz="1100" b="1">
                          <a:solidFill>
                            <a:schemeClr val="bg1"/>
                          </a:solidFill>
                          <a:latin typeface="Comic Sans MS"/>
                          <a:ea typeface="Calibri"/>
                          <a:cs typeface="Arial"/>
                        </a:rPr>
                        <a:t>Yaşadıklarını hatırlar,</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Oynayabildiklerini ve prova yapabildiklerini takip eder,</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Fiziksel etkinlikler içerisinde öğrenir.</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B5D3"/>
                    </a:solidFill>
                  </a:tcPr>
                </a:tc>
                <a:tc>
                  <a:txBody>
                    <a:bodyPr/>
                    <a:lstStyle/>
                    <a:p>
                      <a:pPr algn="ctr">
                        <a:lnSpc>
                          <a:spcPct val="115000"/>
                        </a:lnSpc>
                        <a:spcAft>
                          <a:spcPts val="1000"/>
                        </a:spcAft>
                      </a:pPr>
                      <a:r>
                        <a:rPr lang="tr-TR" sz="1100" b="1" dirty="0">
                          <a:solidFill>
                            <a:schemeClr val="bg1"/>
                          </a:solidFill>
                          <a:latin typeface="Comic Sans MS"/>
                          <a:ea typeface="Calibri"/>
                          <a:cs typeface="Arial"/>
                        </a:rPr>
                        <a:t>Yer oyunları oynayarak,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Eşyaları yapıp bozarak,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Model inşa ederek,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Deney kurarak, Rol oynayarak,</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Şeklini alarak, Hoplayarak, Koşarak.</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B5D3"/>
                    </a:solidFill>
                  </a:tcPr>
                </a:tc>
                <a:tc>
                  <a:txBody>
                    <a:bodyPr/>
                    <a:lstStyle/>
                    <a:p>
                      <a:pPr algn="ctr">
                        <a:lnSpc>
                          <a:spcPct val="115000"/>
                        </a:lnSpc>
                        <a:spcAft>
                          <a:spcPts val="1000"/>
                        </a:spcAft>
                      </a:pPr>
                      <a:r>
                        <a:rPr lang="tr-TR" sz="1100" b="1" dirty="0" err="1">
                          <a:solidFill>
                            <a:schemeClr val="bg1"/>
                          </a:solidFill>
                          <a:latin typeface="Comic Sans MS"/>
                          <a:ea typeface="Calibri"/>
                          <a:cs typeface="Arial"/>
                        </a:rPr>
                        <a:t>Pandomim</a:t>
                      </a:r>
                      <a:r>
                        <a:rPr lang="tr-TR" sz="1100" b="1" dirty="0">
                          <a:solidFill>
                            <a:schemeClr val="bg1"/>
                          </a:solidFill>
                          <a:latin typeface="Comic Sans MS"/>
                          <a:ea typeface="Calibri"/>
                          <a:cs typeface="Arial"/>
                        </a:rPr>
                        <a:t>,</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Oyunlarda rol alma,</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Kondisyon bisikleti çevirirken dinleme,</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 Talimat okuyarak inşa etme ya da bir eylem gerçekleştirme.</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B5D3"/>
                    </a:solidFill>
                  </a:tcPr>
                </a:tc>
              </a:tr>
              <a:tr h="1704822">
                <a:tc vMerge="1">
                  <a:txBody>
                    <a:bodyPr/>
                    <a:lstStyle/>
                    <a:p>
                      <a:endParaRPr lang="tr-TR"/>
                    </a:p>
                  </a:txBody>
                  <a:tcPr/>
                </a:tc>
                <a:tc>
                  <a:txBody>
                    <a:bodyPr/>
                    <a:lstStyle/>
                    <a:p>
                      <a:pPr algn="ctr">
                        <a:lnSpc>
                          <a:spcPct val="115000"/>
                        </a:lnSpc>
                        <a:spcAft>
                          <a:spcPts val="1000"/>
                        </a:spcAft>
                      </a:pPr>
                      <a:r>
                        <a:rPr lang="tr-TR" sz="1100" b="1">
                          <a:solidFill>
                            <a:schemeClr val="bg1"/>
                          </a:solidFill>
                          <a:latin typeface="Comic Sans MS"/>
                          <a:ea typeface="Calibri"/>
                          <a:cs typeface="Arial"/>
                        </a:rPr>
                        <a:t>Dokunduklarını hatırlarlar,</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Dokunduklarını ve yazdıklarını takip eder,</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Dokunarak şeklini ve yerini değiştirerek öğrenir.</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1000"/>
                        </a:spcAft>
                      </a:pPr>
                      <a:r>
                        <a:rPr lang="tr-TR" sz="1100" b="1">
                          <a:solidFill>
                            <a:schemeClr val="bg1"/>
                          </a:solidFill>
                          <a:latin typeface="Comic Sans MS"/>
                          <a:ea typeface="Calibri"/>
                          <a:cs typeface="Arial"/>
                        </a:rPr>
                        <a:t>Karalayarak, Eskiz yaparak,</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Model inşa ederek,</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Kabartma harita ve yazıları inceleyerek,</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Deney kurarak, İz sürerek,</a:t>
                      </a:r>
                      <a:endParaRPr lang="tr-TR" sz="1100">
                        <a:solidFill>
                          <a:schemeClr val="bg1"/>
                        </a:solidFill>
                        <a:latin typeface="Calibri"/>
                        <a:ea typeface="Calibri"/>
                        <a:cs typeface="Arial"/>
                      </a:endParaRPr>
                    </a:p>
                    <a:p>
                      <a:pPr algn="ctr">
                        <a:lnSpc>
                          <a:spcPct val="115000"/>
                        </a:lnSpc>
                        <a:spcAft>
                          <a:spcPts val="1000"/>
                        </a:spcAft>
                      </a:pPr>
                      <a:r>
                        <a:rPr lang="tr-TR" sz="1100" b="1">
                          <a:solidFill>
                            <a:schemeClr val="bg1"/>
                          </a:solidFill>
                          <a:latin typeface="Comic Sans MS"/>
                          <a:ea typeface="Calibri"/>
                          <a:cs typeface="Arial"/>
                        </a:rPr>
                        <a:t>Yazarak.</a:t>
                      </a:r>
                      <a:endParaRPr lang="tr-TR" sz="110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1000"/>
                        </a:spcAft>
                      </a:pPr>
                      <a:r>
                        <a:rPr lang="tr-TR" sz="1100" b="1" dirty="0">
                          <a:solidFill>
                            <a:schemeClr val="bg1"/>
                          </a:solidFill>
                          <a:latin typeface="Comic Sans MS"/>
                          <a:ea typeface="Calibri"/>
                          <a:cs typeface="Arial"/>
                        </a:rPr>
                        <a:t>Yazma/izleme,</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Oyun kurallarını okuyup, oynama,</a:t>
                      </a:r>
                      <a:endParaRPr lang="tr-TR" sz="1100" dirty="0">
                        <a:solidFill>
                          <a:schemeClr val="bg1"/>
                        </a:solidFill>
                        <a:latin typeface="Calibri"/>
                        <a:ea typeface="Calibri"/>
                        <a:cs typeface="Arial"/>
                      </a:endParaRPr>
                    </a:p>
                    <a:p>
                      <a:pPr algn="ctr">
                        <a:lnSpc>
                          <a:spcPct val="115000"/>
                        </a:lnSpc>
                        <a:spcAft>
                          <a:spcPts val="1000"/>
                        </a:spcAft>
                      </a:pPr>
                      <a:r>
                        <a:rPr lang="tr-TR" sz="1100" b="1" dirty="0">
                          <a:solidFill>
                            <a:schemeClr val="bg1"/>
                          </a:solidFill>
                          <a:latin typeface="Comic Sans MS"/>
                          <a:ea typeface="Calibri"/>
                          <a:cs typeface="Arial"/>
                        </a:rPr>
                        <a:t>Talimat okuyup, inşa etme ya da bir eylem gerçekleştirme.</a:t>
                      </a:r>
                      <a:endParaRPr lang="tr-TR" sz="1100" dirty="0">
                        <a:solidFill>
                          <a:schemeClr val="bg1"/>
                        </a:solidFill>
                        <a:latin typeface="Calibri"/>
                        <a:ea typeface="Calibri"/>
                        <a:cs typeface="Arial"/>
                      </a:endParaRPr>
                    </a:p>
                  </a:txBody>
                  <a:tcPr marL="43192" marR="431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bl>
          </a:graphicData>
        </a:graphic>
      </p:graphicFrame>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260648"/>
            <a:ext cx="7920880" cy="1872208"/>
          </a:xfrm>
        </p:spPr>
        <p:txBody>
          <a:bodyPr>
            <a:normAutofit fontScale="92500"/>
          </a:bodyPr>
          <a:lstStyle/>
          <a:p>
            <a:pPr>
              <a:buNone/>
            </a:pPr>
            <a:r>
              <a:rPr lang="tr-TR" sz="2400" b="1" dirty="0" smtClean="0">
                <a:solidFill>
                  <a:srgbClr val="CC0066"/>
                </a:solidFill>
              </a:rPr>
              <a:t>HEDEF                     : </a:t>
            </a:r>
            <a:r>
              <a:rPr lang="tr-TR" sz="2200" b="1" dirty="0" smtClean="0"/>
              <a:t>BAŞARMAK</a:t>
            </a:r>
          </a:p>
          <a:p>
            <a:pPr>
              <a:buNone/>
            </a:pPr>
            <a:r>
              <a:rPr lang="tr-TR" sz="2400" b="1" dirty="0" smtClean="0">
                <a:solidFill>
                  <a:srgbClr val="CC0066"/>
                </a:solidFill>
              </a:rPr>
              <a:t>YOL                           : </a:t>
            </a:r>
            <a:r>
              <a:rPr lang="tr-TR" sz="2200" b="1" dirty="0" smtClean="0"/>
              <a:t>VERİMLİ DERS ÇALIŞMAK</a:t>
            </a:r>
          </a:p>
          <a:p>
            <a:pPr>
              <a:buNone/>
            </a:pPr>
            <a:r>
              <a:rPr lang="tr-TR" sz="2400" b="1" dirty="0" smtClean="0">
                <a:solidFill>
                  <a:srgbClr val="CC0066"/>
                </a:solidFill>
              </a:rPr>
              <a:t>BASAMAKLAR    : </a:t>
            </a:r>
            <a:r>
              <a:rPr lang="tr-TR" sz="2800" b="1" dirty="0" smtClean="0"/>
              <a:t> </a:t>
            </a:r>
            <a:r>
              <a:rPr lang="tr-TR" sz="2200" b="1" dirty="0" smtClean="0"/>
              <a:t>PLANLAMANIZI YAPIN-ZAMANINIZI YÖNETİN</a:t>
            </a:r>
          </a:p>
          <a:p>
            <a:pPr>
              <a:buNone/>
            </a:pPr>
            <a:r>
              <a:rPr lang="tr-TR" sz="2800" b="1" dirty="0" smtClean="0"/>
              <a:t>	</a:t>
            </a:r>
          </a:p>
          <a:p>
            <a:pPr>
              <a:buNone/>
            </a:pPr>
            <a:endParaRPr lang="tr-TR" sz="2600" b="1" dirty="0" smtClean="0">
              <a:solidFill>
                <a:srgbClr val="CC0066"/>
              </a:solidFill>
            </a:endParaRPr>
          </a:p>
          <a:p>
            <a:pPr marL="514350" indent="-514350" algn="just">
              <a:lnSpc>
                <a:spcPct val="170000"/>
              </a:lnSpc>
              <a:buClr>
                <a:srgbClr val="7030A0"/>
              </a:buClr>
              <a:buFont typeface="Wingdings" pitchFamily="2" charset="2"/>
              <a:buChar char="ü"/>
            </a:pPr>
            <a:endParaRPr lang="tr-TR" b="1" dirty="0" smtClean="0">
              <a:solidFill>
                <a:srgbClr val="CC0066"/>
              </a:solidFill>
            </a:endParaRPr>
          </a:p>
          <a:p>
            <a:pPr>
              <a:buNone/>
            </a:pPr>
            <a:endParaRPr lang="tr-TR" dirty="0" smtClean="0"/>
          </a:p>
          <a:p>
            <a:pPr>
              <a:buNone/>
            </a:pPr>
            <a:endParaRPr lang="tr-TR" dirty="0" smtClean="0"/>
          </a:p>
          <a:p>
            <a:pPr>
              <a:buNone/>
            </a:pPr>
            <a:endParaRPr lang="tr-TR" dirty="0"/>
          </a:p>
        </p:txBody>
      </p:sp>
      <p:sp>
        <p:nvSpPr>
          <p:cNvPr id="4" name="3 Metin kutusu"/>
          <p:cNvSpPr txBox="1"/>
          <p:nvPr/>
        </p:nvSpPr>
        <p:spPr>
          <a:xfrm>
            <a:off x="611560" y="1628800"/>
            <a:ext cx="4896544" cy="5496889"/>
          </a:xfrm>
          <a:prstGeom prst="rect">
            <a:avLst/>
          </a:prstGeom>
          <a:noFill/>
        </p:spPr>
        <p:txBody>
          <a:bodyPr wrap="square" rtlCol="0">
            <a:spAutoFit/>
          </a:bodyPr>
          <a:lstStyle/>
          <a:p>
            <a:pPr marL="514350" indent="-514350">
              <a:lnSpc>
                <a:spcPct val="170000"/>
              </a:lnSpc>
              <a:buClr>
                <a:srgbClr val="7030A0"/>
              </a:buClr>
              <a:buFont typeface="Wingdings" pitchFamily="2" charset="2"/>
              <a:buChar char="ü"/>
            </a:pPr>
            <a:r>
              <a:rPr lang="tr-TR" sz="2000" b="1" dirty="0" smtClean="0"/>
              <a:t>Başarıyı İsteyin</a:t>
            </a:r>
          </a:p>
          <a:p>
            <a:pPr marL="514350" indent="-514350">
              <a:lnSpc>
                <a:spcPct val="170000"/>
              </a:lnSpc>
              <a:buClr>
                <a:srgbClr val="7030A0"/>
              </a:buClr>
              <a:buFont typeface="Wingdings" pitchFamily="2" charset="2"/>
              <a:buChar char="ü"/>
            </a:pPr>
            <a:r>
              <a:rPr lang="tr-TR" sz="2000" b="1" dirty="0" smtClean="0"/>
              <a:t>Kendinizi Tanıyın</a:t>
            </a:r>
          </a:p>
          <a:p>
            <a:pPr marL="514350" indent="-514350">
              <a:lnSpc>
                <a:spcPct val="170000"/>
              </a:lnSpc>
              <a:buClr>
                <a:srgbClr val="7030A0"/>
              </a:buClr>
              <a:buFont typeface="Wingdings" pitchFamily="2" charset="2"/>
              <a:buChar char="ü"/>
            </a:pPr>
            <a:r>
              <a:rPr lang="tr-TR" sz="2000" b="1" dirty="0" smtClean="0"/>
              <a:t>Zararlı ve Faydasız Alışkanlıklarınızdan Uzaklaşın</a:t>
            </a:r>
          </a:p>
          <a:p>
            <a:pPr marL="514350" indent="-514350">
              <a:lnSpc>
                <a:spcPct val="170000"/>
              </a:lnSpc>
              <a:buClr>
                <a:srgbClr val="7030A0"/>
              </a:buClr>
              <a:buFont typeface="Wingdings" pitchFamily="2" charset="2"/>
              <a:buChar char="ü"/>
            </a:pPr>
            <a:r>
              <a:rPr lang="tr-TR" sz="2000" b="1" dirty="0" smtClean="0"/>
              <a:t>Hobilere Sahip Olun</a:t>
            </a:r>
          </a:p>
          <a:p>
            <a:pPr marL="514350" indent="-514350">
              <a:lnSpc>
                <a:spcPct val="170000"/>
              </a:lnSpc>
              <a:buClr>
                <a:srgbClr val="7030A0"/>
              </a:buClr>
              <a:buFont typeface="Wingdings" pitchFamily="2" charset="2"/>
              <a:buChar char="ü"/>
            </a:pPr>
            <a:r>
              <a:rPr lang="tr-TR" sz="2000" b="1" dirty="0" smtClean="0"/>
              <a:t>Şartlanmalarınızdan Kurtulun</a:t>
            </a:r>
          </a:p>
          <a:p>
            <a:pPr marL="514350" indent="-514350">
              <a:lnSpc>
                <a:spcPct val="170000"/>
              </a:lnSpc>
              <a:buClr>
                <a:srgbClr val="7030A0"/>
              </a:buClr>
              <a:buFont typeface="Wingdings" pitchFamily="2" charset="2"/>
              <a:buChar char="ü"/>
            </a:pPr>
            <a:r>
              <a:rPr lang="tr-TR" sz="2000" b="1" dirty="0" smtClean="0"/>
              <a:t>Hedef Belirleyin</a:t>
            </a:r>
          </a:p>
          <a:p>
            <a:pPr marL="514350" indent="-514350">
              <a:lnSpc>
                <a:spcPct val="170000"/>
              </a:lnSpc>
              <a:buClr>
                <a:srgbClr val="7030A0"/>
              </a:buClr>
              <a:buFont typeface="Wingdings" pitchFamily="2" charset="2"/>
              <a:buChar char="ü"/>
            </a:pPr>
            <a:r>
              <a:rPr lang="tr-TR" sz="2000" b="1" dirty="0" smtClean="0"/>
              <a:t>Stratejinizi Oluşturun</a:t>
            </a:r>
          </a:p>
          <a:p>
            <a:pPr marL="514350" indent="-514350">
              <a:lnSpc>
                <a:spcPct val="170000"/>
              </a:lnSpc>
              <a:buClr>
                <a:srgbClr val="7030A0"/>
              </a:buClr>
            </a:pPr>
            <a:endParaRPr lang="tr-TR" b="1" dirty="0" smtClean="0"/>
          </a:p>
          <a:p>
            <a:pPr marL="514350" indent="-514350">
              <a:lnSpc>
                <a:spcPct val="170000"/>
              </a:lnSpc>
              <a:buClr>
                <a:srgbClr val="7030A0"/>
              </a:buClr>
              <a:buFont typeface="Wingdings" pitchFamily="2" charset="2"/>
              <a:buChar char="ü"/>
            </a:pPr>
            <a:endParaRPr lang="tr-TR" b="1" dirty="0" smtClean="0"/>
          </a:p>
          <a:p>
            <a:endParaRPr lang="tr-TR" dirty="0"/>
          </a:p>
        </p:txBody>
      </p:sp>
      <p:sp>
        <p:nvSpPr>
          <p:cNvPr id="5" name="4 Metin kutusu"/>
          <p:cNvSpPr txBox="1"/>
          <p:nvPr/>
        </p:nvSpPr>
        <p:spPr>
          <a:xfrm>
            <a:off x="4932040" y="1412776"/>
            <a:ext cx="4211960" cy="5272213"/>
          </a:xfrm>
          <a:prstGeom prst="rect">
            <a:avLst/>
          </a:prstGeom>
          <a:noFill/>
        </p:spPr>
        <p:txBody>
          <a:bodyPr wrap="square" rtlCol="0">
            <a:spAutoFit/>
          </a:bodyPr>
          <a:lstStyle/>
          <a:p>
            <a:pPr marL="514350" indent="-514350">
              <a:lnSpc>
                <a:spcPct val="170000"/>
              </a:lnSpc>
              <a:buClr>
                <a:srgbClr val="7030A0"/>
              </a:buClr>
              <a:buFont typeface="Wingdings" pitchFamily="2" charset="2"/>
              <a:buChar char="ü"/>
            </a:pPr>
            <a:endParaRPr lang="tr-TR" b="1" dirty="0" smtClean="0"/>
          </a:p>
          <a:p>
            <a:pPr marL="514350" indent="-514350">
              <a:lnSpc>
                <a:spcPct val="170000"/>
              </a:lnSpc>
              <a:buClr>
                <a:srgbClr val="7030A0"/>
              </a:buClr>
              <a:buFont typeface="Wingdings" pitchFamily="2" charset="2"/>
              <a:buChar char="ü"/>
            </a:pPr>
            <a:r>
              <a:rPr lang="tr-TR" sz="2000" b="1" dirty="0" smtClean="0"/>
              <a:t>Kolay Hedeflerden Zor Hedeflere Doğru İlerleyin</a:t>
            </a:r>
          </a:p>
          <a:p>
            <a:pPr marL="514350" indent="-514350">
              <a:lnSpc>
                <a:spcPct val="170000"/>
              </a:lnSpc>
              <a:buClr>
                <a:srgbClr val="7030A0"/>
              </a:buClr>
              <a:buFont typeface="Wingdings" pitchFamily="2" charset="2"/>
              <a:buChar char="ü"/>
            </a:pPr>
            <a:r>
              <a:rPr lang="tr-TR" sz="2000" b="1" dirty="0" smtClean="0"/>
              <a:t>Disiplinli Olun</a:t>
            </a:r>
          </a:p>
          <a:p>
            <a:pPr marL="514350" indent="-514350">
              <a:lnSpc>
                <a:spcPct val="170000"/>
              </a:lnSpc>
              <a:buClr>
                <a:srgbClr val="7030A0"/>
              </a:buClr>
              <a:buFont typeface="Wingdings" pitchFamily="2" charset="2"/>
              <a:buChar char="ü"/>
            </a:pPr>
            <a:r>
              <a:rPr lang="tr-TR" sz="2000" b="1" smtClean="0"/>
              <a:t>Her  Zaman </a:t>
            </a:r>
            <a:r>
              <a:rPr lang="tr-TR" sz="2000" b="1" dirty="0" smtClean="0"/>
              <a:t>Bir B Planınız Olsun</a:t>
            </a:r>
          </a:p>
          <a:p>
            <a:pPr marL="514350" indent="-514350">
              <a:lnSpc>
                <a:spcPct val="170000"/>
              </a:lnSpc>
              <a:buClr>
                <a:srgbClr val="7030A0"/>
              </a:buClr>
              <a:buFont typeface="Wingdings" pitchFamily="2" charset="2"/>
              <a:buChar char="ü"/>
            </a:pPr>
            <a:r>
              <a:rPr lang="tr-TR" sz="2000" b="1" dirty="0" smtClean="0"/>
              <a:t>Kararlı Olun</a:t>
            </a:r>
          </a:p>
          <a:p>
            <a:pPr marL="514350" indent="-514350">
              <a:lnSpc>
                <a:spcPct val="170000"/>
              </a:lnSpc>
              <a:buClr>
                <a:srgbClr val="7030A0"/>
              </a:buClr>
              <a:buFont typeface="Wingdings" pitchFamily="2" charset="2"/>
              <a:buChar char="ü"/>
            </a:pPr>
            <a:r>
              <a:rPr lang="tr-TR" sz="2000" b="1" dirty="0" smtClean="0"/>
              <a:t>Kendinize Güvenin</a:t>
            </a:r>
          </a:p>
          <a:p>
            <a:pPr marL="514350" indent="-514350">
              <a:lnSpc>
                <a:spcPct val="170000"/>
              </a:lnSpc>
              <a:buClr>
                <a:srgbClr val="7030A0"/>
              </a:buClr>
              <a:buFont typeface="Wingdings" pitchFamily="2" charset="2"/>
              <a:buChar char="ü"/>
            </a:pPr>
            <a:r>
              <a:rPr lang="tr-TR" sz="2000" b="1" dirty="0" smtClean="0"/>
              <a:t>Motivasyonunuzu Yükseltin</a:t>
            </a:r>
          </a:p>
          <a:p>
            <a:pPr marL="514350" indent="-514350">
              <a:lnSpc>
                <a:spcPct val="170000"/>
              </a:lnSpc>
              <a:buClr>
                <a:srgbClr val="7030A0"/>
              </a:buClr>
              <a:buFont typeface="Wingdings" pitchFamily="2" charset="2"/>
              <a:buChar char="ü"/>
            </a:pPr>
            <a:r>
              <a:rPr lang="tr-TR" sz="2000" b="1" dirty="0" smtClean="0"/>
              <a:t>Sorumluluklarınızı Unutmayın</a:t>
            </a:r>
            <a:endParaRPr lang="tr-TR" sz="2000" dirty="0" smtClean="0">
              <a:solidFill>
                <a:srgbClr val="CC0066"/>
              </a:solidFill>
            </a:endParaRPr>
          </a:p>
          <a:p>
            <a:pPr marL="514350" indent="-514350">
              <a:lnSpc>
                <a:spcPct val="170000"/>
              </a:lnSpc>
              <a:buClr>
                <a:srgbClr val="7030A0"/>
              </a:buClr>
              <a:buFont typeface="Wingdings" pitchFamily="2" charset="2"/>
              <a:buChar char="ü"/>
            </a:pPr>
            <a:endParaRPr lang="tr-TR" sz="2000" b="1" dirty="0" smtClean="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par>
                          <p:cTn id="8" fill="hold">
                            <p:stCondLst>
                              <p:cond delay="1000"/>
                            </p:stCondLst>
                            <p:childTnLst>
                              <p:par>
                                <p:cTn id="9" presetID="5"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1000"/>
                                        <p:tgtEl>
                                          <p:spTgt spid="3">
                                            <p:txEl>
                                              <p:pRg st="1" end="1"/>
                                            </p:txEl>
                                          </p:spTgt>
                                        </p:tgtEl>
                                      </p:cBhvr>
                                    </p:animEffect>
                                  </p:childTnLst>
                                </p:cTn>
                              </p:par>
                            </p:childTnLst>
                          </p:cTn>
                        </p:par>
                        <p:par>
                          <p:cTn id="12" fill="hold">
                            <p:stCondLst>
                              <p:cond delay="2000"/>
                            </p:stCondLst>
                            <p:childTnLst>
                              <p:par>
                                <p:cTn id="13" presetID="5"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260648"/>
            <a:ext cx="8075240" cy="6094912"/>
          </a:xfrm>
        </p:spPr>
        <p:txBody>
          <a:bodyPr>
            <a:normAutofit fontScale="92500" lnSpcReduction="10000"/>
          </a:bodyPr>
          <a:lstStyle/>
          <a:p>
            <a:pPr algn="just">
              <a:lnSpc>
                <a:spcPct val="160000"/>
              </a:lnSpc>
              <a:buNone/>
            </a:pPr>
            <a:r>
              <a:rPr lang="tr-TR" b="1" dirty="0" smtClean="0">
                <a:solidFill>
                  <a:schemeClr val="accent2"/>
                </a:solidFill>
              </a:rPr>
              <a:t>	</a:t>
            </a:r>
            <a:r>
              <a:rPr lang="tr-TR" b="1" dirty="0" smtClean="0">
                <a:solidFill>
                  <a:srgbClr val="FFC000"/>
                </a:solidFill>
              </a:rPr>
              <a:t>Veriminizi  Engelleyen Etmenler</a:t>
            </a:r>
            <a:endParaRPr lang="tr-TR" dirty="0" smtClean="0">
              <a:solidFill>
                <a:srgbClr val="FFC000"/>
              </a:solidFill>
            </a:endParaRPr>
          </a:p>
          <a:p>
            <a:pPr algn="just">
              <a:lnSpc>
                <a:spcPct val="160000"/>
              </a:lnSpc>
              <a:buNone/>
            </a:pPr>
            <a:r>
              <a:rPr lang="tr-TR" dirty="0" smtClean="0"/>
              <a:t>	Sizin için olumsuz olabilecek durumlara elinizde ise fırsat vermeyiniz. Aklınızı çelebilecek caydırıcı unsurlardan bahsediyorum </a:t>
            </a:r>
            <a:r>
              <a:rPr lang="tr-TR" dirty="0" smtClean="0">
                <a:solidFill>
                  <a:schemeClr val="accent3"/>
                </a:solidFill>
              </a:rPr>
              <a:t>(plansız davetler, sizi bağlayan teknolojik aletler, sosyal medya…) </a:t>
            </a:r>
            <a:r>
              <a:rPr lang="tr-TR" dirty="0" smtClean="0"/>
              <a:t>Asla zamansız etkinlikler gerçekleştirmeyin demiyorum; ancak kontrolünüzü kaybetmeyin. Kendinizi sınırlandırın. </a:t>
            </a:r>
            <a:r>
              <a:rPr lang="tr-TR" u="sng" dirty="0" smtClean="0"/>
              <a:t>Kimsenin sizi denetlemesine gerek yok kendi denetmeniniz olabilirsiniz.</a:t>
            </a:r>
            <a:endParaRPr lang="tr-TR" u="sng" dirty="0"/>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404664"/>
            <a:ext cx="8075240" cy="6453336"/>
          </a:xfrm>
        </p:spPr>
        <p:txBody>
          <a:bodyPr>
            <a:normAutofit fontScale="62500" lnSpcReduction="20000"/>
          </a:bodyPr>
          <a:lstStyle/>
          <a:p>
            <a:pPr algn="just">
              <a:lnSpc>
                <a:spcPct val="170000"/>
              </a:lnSpc>
              <a:buNone/>
            </a:pPr>
            <a:r>
              <a:rPr lang="tr-TR" sz="3800" dirty="0" smtClean="0"/>
              <a:t>	Çalışma öncesinde veya çalışma anında; </a:t>
            </a:r>
            <a:r>
              <a:rPr lang="tr-TR" sz="3800" dirty="0" smtClean="0">
                <a:solidFill>
                  <a:schemeClr val="accent3">
                    <a:lumMod val="60000"/>
                    <a:lumOff val="40000"/>
                  </a:schemeClr>
                </a:solidFill>
              </a:rPr>
              <a:t>yorgunluk, uykusuzluk, dikkat eksikliği, ağrı, sızı, elem duygusu, korku, öfke, aşırı kaygı, fazla heyecan, endişe, açlık, aşırı tokluk, aile dertleri, arkadaşlarınızın sorunları, normalin altında ve üstündeki fiziki şartlar (çok sıcak, çok soğuk gibi) acelecilik, telaş, araç ve gereç noksanlığı </a:t>
            </a:r>
            <a:r>
              <a:rPr lang="tr-TR" sz="3800" dirty="0" smtClean="0"/>
              <a:t>gibi etkenler çalışmanızı veya verimli çalışmanızı engelliyor olabilir. </a:t>
            </a:r>
            <a:r>
              <a:rPr lang="tr-TR" sz="3800" u="sng" dirty="0" smtClean="0"/>
              <a:t>Bireysel olarak veya yardım alarak bu sorunları gidermeye çalışmanız gerekmektedir</a:t>
            </a:r>
            <a:r>
              <a:rPr lang="tr-TR" sz="3800" dirty="0" smtClean="0"/>
              <a:t>. </a:t>
            </a:r>
            <a:r>
              <a:rPr lang="tr-TR" sz="3800" b="1" dirty="0" smtClean="0"/>
              <a:t>UNUTMAYIN; Mükemmellik gerçekçi bir beklenti değildir. Sadece İnsan Olduğunuzu Hatırlayarak Korkularınızı Göğüsleyin. </a:t>
            </a:r>
            <a:endParaRPr lang="tr-TR" sz="3800" dirty="0" smtClean="0"/>
          </a:p>
          <a:p>
            <a:endParaRPr lang="tr-TR" dirty="0" smtClean="0"/>
          </a:p>
          <a:p>
            <a:endParaRPr lang="tr-TR" dirty="0"/>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4"/>
            <a:ext cx="8291264" cy="5950896"/>
          </a:xfrm>
        </p:spPr>
        <p:txBody>
          <a:bodyPr>
            <a:normAutofit lnSpcReduction="10000"/>
          </a:bodyPr>
          <a:lstStyle/>
          <a:p>
            <a:pPr algn="just">
              <a:lnSpc>
                <a:spcPct val="150000"/>
              </a:lnSpc>
              <a:buNone/>
            </a:pPr>
            <a:r>
              <a:rPr lang="tr-TR" dirty="0" smtClean="0"/>
              <a:t>	Her birimizin </a:t>
            </a:r>
            <a:r>
              <a:rPr lang="tr-TR" dirty="0" smtClean="0">
                <a:solidFill>
                  <a:schemeClr val="accent3"/>
                </a:solidFill>
              </a:rPr>
              <a:t>ilgi</a:t>
            </a:r>
            <a:r>
              <a:rPr lang="tr-TR" dirty="0" smtClean="0"/>
              <a:t> ve </a:t>
            </a:r>
            <a:r>
              <a:rPr lang="tr-TR" dirty="0" smtClean="0">
                <a:solidFill>
                  <a:schemeClr val="accent3"/>
                </a:solidFill>
              </a:rPr>
              <a:t>yetenekler</a:t>
            </a:r>
            <a:r>
              <a:rPr lang="tr-TR" dirty="0" smtClean="0"/>
              <a:t>i farklıdır. Her derste her konuda aynı düzeyde başarı göstermemizi beklemek gerçekçi olmayacaktır. Kendimizi </a:t>
            </a:r>
            <a:r>
              <a:rPr lang="tr-TR" dirty="0" smtClean="0">
                <a:solidFill>
                  <a:schemeClr val="accent3"/>
                </a:solidFill>
              </a:rPr>
              <a:t>yeterlilikler</a:t>
            </a:r>
            <a:r>
              <a:rPr lang="tr-TR" dirty="0" smtClean="0"/>
              <a:t>imiz ve </a:t>
            </a:r>
            <a:r>
              <a:rPr lang="tr-TR" dirty="0" smtClean="0">
                <a:solidFill>
                  <a:schemeClr val="accent3"/>
                </a:solidFill>
              </a:rPr>
              <a:t>eksikler</a:t>
            </a:r>
            <a:r>
              <a:rPr lang="tr-TR" dirty="0" smtClean="0"/>
              <a:t>imiz  anlamında iyi bir değerlendirmeye sokmamız gerekiyor. </a:t>
            </a:r>
            <a:r>
              <a:rPr lang="tr-TR" i="1" dirty="0" smtClean="0"/>
              <a:t>Bunu da geçmiş yaşantılarımızı ve hedeflerimizi irdeleyerek yapabiliriz. Konu eksiklerimizi belirlemek planlama açısından büyük önem taşıyor.</a:t>
            </a:r>
            <a:endParaRPr lang="tr-TR" i="1" dirty="0"/>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628800"/>
            <a:ext cx="8208912" cy="4726760"/>
          </a:xfrm>
        </p:spPr>
        <p:txBody>
          <a:bodyPr>
            <a:normAutofit/>
          </a:bodyPr>
          <a:lstStyle/>
          <a:p>
            <a:pPr algn="just">
              <a:buNone/>
            </a:pPr>
            <a:r>
              <a:rPr lang="tr-TR" sz="3600" b="1" dirty="0" smtClean="0"/>
              <a:t>   </a:t>
            </a:r>
            <a:r>
              <a:rPr lang="tr-TR" sz="3600" b="1" dirty="0" smtClean="0">
                <a:solidFill>
                  <a:schemeClr val="accent6">
                    <a:lumMod val="60000"/>
                    <a:lumOff val="40000"/>
                  </a:schemeClr>
                </a:solidFill>
              </a:rPr>
              <a:t> 		</a:t>
            </a:r>
            <a:r>
              <a:rPr lang="tr-TR" sz="3600" b="1" dirty="0" smtClean="0">
                <a:solidFill>
                  <a:schemeClr val="accent2">
                    <a:lumMod val="75000"/>
                  </a:schemeClr>
                </a:solidFill>
              </a:rPr>
              <a:t>Plan </a:t>
            </a:r>
            <a:r>
              <a:rPr lang="tr-TR" sz="3600" dirty="0" smtClean="0"/>
              <a:t>yapılacak işleri belli bir süre 		ve düzen içine sokmaktır.</a:t>
            </a:r>
          </a:p>
          <a:p>
            <a:pPr algn="just">
              <a:buNone/>
            </a:pPr>
            <a:endParaRPr lang="tr-TR" sz="3600" dirty="0" smtClean="0"/>
          </a:p>
          <a:p>
            <a:pPr algn="just">
              <a:buNone/>
            </a:pPr>
            <a:endParaRPr lang="tr-TR" sz="3600" dirty="0" smtClean="0"/>
          </a:p>
          <a:p>
            <a:pPr algn="just">
              <a:buNone/>
            </a:pPr>
            <a:r>
              <a:rPr lang="tr-TR" sz="3600" dirty="0" smtClean="0"/>
              <a:t>	</a:t>
            </a:r>
            <a:r>
              <a:rPr lang="tr-TR" sz="3600" dirty="0" smtClean="0">
                <a:solidFill>
                  <a:schemeClr val="accent2">
                    <a:lumMod val="75000"/>
                  </a:schemeClr>
                </a:solidFill>
              </a:rPr>
              <a:t> </a:t>
            </a:r>
            <a:r>
              <a:rPr lang="tr-TR" sz="3600" b="1" dirty="0" smtClean="0">
                <a:solidFill>
                  <a:schemeClr val="accent2">
                    <a:lumMod val="75000"/>
                  </a:schemeClr>
                </a:solidFill>
                <a:hlinkClick r:id="rId2" action="ppaction://hlinkfile"/>
              </a:rPr>
              <a:t>Ders çalışma planı </a:t>
            </a:r>
            <a:r>
              <a:rPr lang="tr-TR" sz="3600" dirty="0" smtClean="0"/>
              <a:t>ise nerede, nasıl, ne   zaman, neye ne kadar süre çalışılması gerektiğine karar vermektir. </a:t>
            </a:r>
            <a:endParaRPr lang="tr-TR" sz="3600" dirty="0"/>
          </a:p>
        </p:txBody>
      </p:sp>
      <p:sp>
        <p:nvSpPr>
          <p:cNvPr id="4" name="3 Metin kutusu"/>
          <p:cNvSpPr txBox="1"/>
          <p:nvPr/>
        </p:nvSpPr>
        <p:spPr>
          <a:xfrm>
            <a:off x="251520" y="404664"/>
            <a:ext cx="9073008" cy="646331"/>
          </a:xfrm>
          <a:prstGeom prst="rect">
            <a:avLst/>
          </a:prstGeom>
          <a:noFill/>
        </p:spPr>
        <p:txBody>
          <a:bodyPr wrap="square" rtlCol="0">
            <a:spAutoFit/>
          </a:bodyPr>
          <a:lstStyle/>
          <a:p>
            <a:pPr algn="ctr"/>
            <a:r>
              <a:rPr lang="tr-TR" sz="3600" dirty="0" smtClean="0">
                <a:solidFill>
                  <a:schemeClr val="accent2">
                    <a:lumMod val="60000"/>
                    <a:lumOff val="40000"/>
                  </a:schemeClr>
                </a:solidFill>
              </a:rPr>
              <a:t>PLANLAMA YAPMAK - ZAMANI YÖNETMEK</a:t>
            </a:r>
            <a:endParaRPr lang="tr-TR" sz="3600" dirty="0">
              <a:solidFill>
                <a:schemeClr val="accent2">
                  <a:lumMod val="60000"/>
                  <a:lumOff val="40000"/>
                </a:schemeClr>
              </a:solidFill>
            </a:endParaRPr>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67544" y="188640"/>
            <a:ext cx="8424936" cy="6463308"/>
          </a:xfrm>
          <a:prstGeom prst="rect">
            <a:avLst/>
          </a:prstGeom>
        </p:spPr>
        <p:txBody>
          <a:bodyPr wrap="square">
            <a:spAutoFit/>
          </a:bodyPr>
          <a:lstStyle/>
          <a:p>
            <a:pPr algn="just">
              <a:lnSpc>
                <a:spcPct val="150000"/>
              </a:lnSpc>
            </a:pPr>
            <a:r>
              <a:rPr lang="tr-TR" sz="2400" i="1" dirty="0" smtClean="0">
                <a:solidFill>
                  <a:schemeClr val="accent2"/>
                </a:solidFill>
              </a:rPr>
              <a:t>Hedefleri oluşturmak </a:t>
            </a:r>
            <a:r>
              <a:rPr lang="tr-TR" sz="2400" dirty="0" smtClean="0"/>
              <a:t>ve </a:t>
            </a:r>
            <a:r>
              <a:rPr lang="tr-TR" sz="2400" i="1" dirty="0" smtClean="0">
                <a:solidFill>
                  <a:schemeClr val="accent2"/>
                </a:solidFill>
              </a:rPr>
              <a:t>plan yapmak </a:t>
            </a:r>
            <a:r>
              <a:rPr lang="tr-TR" sz="2400" dirty="0" smtClean="0"/>
              <a:t>yolculukta önemli adımlardır. Ancak en önemli olan </a:t>
            </a:r>
            <a:r>
              <a:rPr lang="tr-TR" sz="2400" u="sng" dirty="0" smtClean="0"/>
              <a:t>uygulama aşamasında içsel ve dışsal çalışmalarımızı engelleyebilecek nedenleri öngörüp </a:t>
            </a:r>
            <a:r>
              <a:rPr lang="tr-TR" sz="2400" dirty="0" smtClean="0"/>
              <a:t>başa çıkabilme konusunda </a:t>
            </a:r>
            <a:r>
              <a:rPr lang="tr-TR" sz="2400" i="1" dirty="0" smtClean="0">
                <a:solidFill>
                  <a:schemeClr val="accent2"/>
                </a:solidFill>
              </a:rPr>
              <a:t>iç disiplin </a:t>
            </a:r>
            <a:r>
              <a:rPr lang="tr-TR" sz="2400" dirty="0" smtClean="0"/>
              <a:t>geliştirebilmektir. </a:t>
            </a:r>
          </a:p>
          <a:p>
            <a:pPr algn="just">
              <a:lnSpc>
                <a:spcPct val="150000"/>
              </a:lnSpc>
            </a:pPr>
            <a:r>
              <a:rPr lang="tr-TR" sz="2400" dirty="0" smtClean="0"/>
              <a:t>Yaşamımızla ilgili sorumluluğu rastlantılara bırakırsak çalışmalarımızı ve başarılarımızı engelleyebilecek pek çok sebebimiz olacaktır. </a:t>
            </a:r>
          </a:p>
          <a:p>
            <a:pPr algn="just">
              <a:lnSpc>
                <a:spcPct val="150000"/>
              </a:lnSpc>
            </a:pPr>
            <a:r>
              <a:rPr lang="tr-TR" sz="2400" dirty="0" smtClean="0"/>
              <a:t>Aldığımız kararları uygularken çalışmalarımızı engelleyerek hedeflerimizle aramıza girebilecek </a:t>
            </a:r>
            <a:r>
              <a:rPr lang="tr-TR" sz="2400" u="sng" dirty="0" smtClean="0"/>
              <a:t>her türlü duygu-düşünce-davranışlarımızı  kontrol etmenin bizim elimizde olduğunu unutmayalım …</a:t>
            </a:r>
          </a:p>
          <a:p>
            <a:r>
              <a:rPr lang="tr-TR" dirty="0" smtClean="0"/>
              <a:t>  </a:t>
            </a:r>
            <a:endParaRPr lang="tr-TR"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260648"/>
            <a:ext cx="8280920" cy="7704856"/>
          </a:xfrm>
        </p:spPr>
        <p:txBody>
          <a:bodyPr>
            <a:normAutofit fontScale="70000" lnSpcReduction="20000"/>
          </a:bodyPr>
          <a:lstStyle/>
          <a:p>
            <a:pPr algn="just">
              <a:lnSpc>
                <a:spcPct val="170000"/>
              </a:lnSpc>
              <a:buNone/>
            </a:pPr>
            <a:r>
              <a:rPr lang="tr-TR" sz="4000" dirty="0" smtClean="0"/>
              <a:t>	</a:t>
            </a:r>
            <a:r>
              <a:rPr lang="tr-TR" sz="4000" u="sng" dirty="0" smtClean="0"/>
              <a:t>Plan çeşitlerine gelince;</a:t>
            </a:r>
          </a:p>
          <a:p>
            <a:pPr algn="just">
              <a:lnSpc>
                <a:spcPct val="170000"/>
              </a:lnSpc>
              <a:buNone/>
            </a:pPr>
            <a:r>
              <a:rPr lang="tr-TR" sz="4000" dirty="0" smtClean="0">
                <a:solidFill>
                  <a:schemeClr val="accent2"/>
                </a:solidFill>
              </a:rPr>
              <a:t> 	</a:t>
            </a:r>
            <a:r>
              <a:rPr lang="tr-TR" sz="4000" b="1" dirty="0" smtClean="0">
                <a:solidFill>
                  <a:schemeClr val="accent2"/>
                </a:solidFill>
                <a:hlinkClick r:id="rId2" action="ppaction://hlinkfile"/>
              </a:rPr>
              <a:t>Dönem Planı:</a:t>
            </a:r>
            <a:r>
              <a:rPr lang="tr-TR" sz="4000" b="1" dirty="0" smtClean="0"/>
              <a:t> </a:t>
            </a:r>
            <a:r>
              <a:rPr lang="tr-TR" sz="4000" dirty="0" smtClean="0"/>
              <a:t>Dönem planı için bir takvim kullanılabilir ve bu takvim öğrencinin göreceği bir yere asılır. </a:t>
            </a:r>
            <a:r>
              <a:rPr lang="tr-TR" sz="4000" i="1" dirty="0" smtClean="0">
                <a:solidFill>
                  <a:schemeClr val="accent2">
                    <a:lumMod val="40000"/>
                    <a:lumOff val="60000"/>
                  </a:schemeClr>
                </a:solidFill>
              </a:rPr>
              <a:t>Akademik dönem için tarihleri gösteren </a:t>
            </a:r>
            <a:r>
              <a:rPr lang="tr-TR" sz="4000" dirty="0" smtClean="0"/>
              <a:t>bu </a:t>
            </a:r>
            <a:r>
              <a:rPr lang="tr-TR" sz="4000" i="1" dirty="0" smtClean="0">
                <a:solidFill>
                  <a:schemeClr val="accent2">
                    <a:lumMod val="40000"/>
                    <a:lumOff val="60000"/>
                  </a:schemeClr>
                </a:solidFill>
              </a:rPr>
              <a:t>takvim</a:t>
            </a:r>
            <a:r>
              <a:rPr lang="tr-TR" sz="4000" dirty="0" smtClean="0"/>
              <a:t> sınavları, ödev tarihlerini, toplantıları vb. içermelidir. Böylece birey ileride ne yapması gerektiğini bilir ve sınava hazırlanma, ödev hazırlama gibi zorunlulukların üst üste gelmesini ve doğacak baskıları, karışıklıkların oluşmasını önler.</a:t>
            </a:r>
          </a:p>
          <a:p>
            <a:pPr algn="just">
              <a:lnSpc>
                <a:spcPct val="170000"/>
              </a:lnSpc>
              <a:buNone/>
            </a:pPr>
            <a:endParaRPr lang="tr-TR" sz="3300" dirty="0" smtClean="0"/>
          </a:p>
          <a:p>
            <a:pPr algn="just">
              <a:lnSpc>
                <a:spcPct val="170000"/>
              </a:lnSpc>
              <a:buNone/>
            </a:pPr>
            <a:r>
              <a:rPr lang="tr-TR" sz="3300" dirty="0" smtClean="0"/>
              <a:t>	</a:t>
            </a:r>
            <a:endParaRPr lang="tr-TR" dirty="0"/>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88640"/>
            <a:ext cx="8075240" cy="6885384"/>
          </a:xfrm>
        </p:spPr>
        <p:txBody>
          <a:bodyPr>
            <a:normAutofit fontScale="55000" lnSpcReduction="20000"/>
          </a:bodyPr>
          <a:lstStyle/>
          <a:p>
            <a:pPr algn="just">
              <a:lnSpc>
                <a:spcPct val="170000"/>
              </a:lnSpc>
              <a:buNone/>
            </a:pPr>
            <a:r>
              <a:rPr lang="tr-TR" sz="3400" b="1" dirty="0" smtClean="0">
                <a:solidFill>
                  <a:schemeClr val="accent2"/>
                </a:solidFill>
              </a:rPr>
              <a:t>	</a:t>
            </a:r>
            <a:r>
              <a:rPr lang="tr-TR" sz="4200" b="1" dirty="0" smtClean="0">
                <a:solidFill>
                  <a:schemeClr val="accent2"/>
                </a:solidFill>
                <a:hlinkClick r:id="rId2" action="ppaction://hlinkfile"/>
              </a:rPr>
              <a:t>Haftalık Plan:</a:t>
            </a:r>
            <a:r>
              <a:rPr lang="tr-TR" sz="4200" dirty="0" smtClean="0">
                <a:hlinkClick r:id="rId2" action="ppaction://hlinkfile"/>
              </a:rPr>
              <a:t> </a:t>
            </a:r>
            <a:r>
              <a:rPr lang="tr-TR" sz="4200" dirty="0" smtClean="0"/>
              <a:t>Bir hafta boyunca tüm görevleri planlamak için hazırlanır. </a:t>
            </a:r>
            <a:r>
              <a:rPr lang="tr-TR" sz="4200" dirty="0" smtClean="0">
                <a:solidFill>
                  <a:schemeClr val="accent2">
                    <a:lumMod val="40000"/>
                    <a:lumOff val="60000"/>
                  </a:schemeClr>
                </a:solidFill>
              </a:rPr>
              <a:t>Sınav için hazırlanma ,günlük tekrar, soru çözümü, arkadaşlarla toplanma</a:t>
            </a:r>
            <a:r>
              <a:rPr lang="tr-TR" sz="4200" dirty="0" smtClean="0"/>
              <a:t> gibi etkinlikler için zaman ayrılır. Haftalık plan yapılırken </a:t>
            </a:r>
            <a:r>
              <a:rPr lang="tr-TR" sz="4200" i="1" dirty="0" smtClean="0">
                <a:solidFill>
                  <a:schemeClr val="accent2">
                    <a:lumMod val="40000"/>
                    <a:lumOff val="60000"/>
                  </a:schemeClr>
                </a:solidFill>
                <a:hlinkClick r:id="rId3" action="ppaction://hlinkfile"/>
              </a:rPr>
              <a:t>esnek</a:t>
            </a:r>
            <a:r>
              <a:rPr lang="tr-TR" sz="4200" dirty="0" smtClean="0"/>
              <a:t> ve </a:t>
            </a:r>
            <a:r>
              <a:rPr lang="tr-TR" sz="4200" i="1" dirty="0" smtClean="0">
                <a:solidFill>
                  <a:schemeClr val="accent2">
                    <a:lumMod val="40000"/>
                    <a:lumOff val="60000"/>
                  </a:schemeClr>
                </a:solidFill>
              </a:rPr>
              <a:t>gerçekçi</a:t>
            </a:r>
            <a:r>
              <a:rPr lang="tr-TR" sz="4200" dirty="0" smtClean="0"/>
              <a:t> davranılmalıdır. Eğer yeterince dinlenilmezse planlananları gerçekleştirmek güçleşebilir. </a:t>
            </a:r>
            <a:r>
              <a:rPr lang="tr-TR" sz="4200" dirty="0" smtClean="0">
                <a:solidFill>
                  <a:schemeClr val="accent2">
                    <a:lumMod val="40000"/>
                    <a:lumOff val="60000"/>
                  </a:schemeClr>
                </a:solidFill>
              </a:rPr>
              <a:t>Fazla etkinlik sığdırmaya çalışmak verimi düşürebilir.  </a:t>
            </a:r>
          </a:p>
          <a:p>
            <a:pPr algn="just">
              <a:lnSpc>
                <a:spcPct val="170000"/>
              </a:lnSpc>
              <a:buNone/>
            </a:pPr>
            <a:r>
              <a:rPr lang="tr-TR" sz="4200" dirty="0" smtClean="0">
                <a:solidFill>
                  <a:schemeClr val="accent2">
                    <a:lumMod val="40000"/>
                    <a:lumOff val="60000"/>
                  </a:schemeClr>
                </a:solidFill>
              </a:rPr>
              <a:t>    	</a:t>
            </a:r>
            <a:r>
              <a:rPr lang="tr-TR" sz="4200" dirty="0" smtClean="0"/>
              <a:t>Haftalık planın gerçekçi olabilmesi için önce bir hafta birey kendini gözden geçirir ve planın uygulanabilirliğini denetler. En iyi plan kişi açısından uygulanabilir olandır. Plan bireyin yaşamına uygun hale gelinceye kadar üzerinde çalışılmalıdır.</a:t>
            </a:r>
          </a:p>
          <a:p>
            <a:pPr>
              <a:buNone/>
            </a:pPr>
            <a:r>
              <a:rPr lang="tr-TR" b="1" dirty="0" smtClean="0"/>
              <a:t> </a:t>
            </a:r>
            <a:endParaRPr lang="tr-TR" dirty="0" smtClean="0"/>
          </a:p>
          <a:p>
            <a:endParaRPr lang="tr-TR"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nodeType="clickEffect">
                                  <p:stCondLst>
                                    <p:cond delay="0"/>
                                  </p:stCondLst>
                                  <p:iterate type="wd">
                                    <p:tmPct val="10000"/>
                                  </p:iterate>
                                  <p:childTnLst>
                                    <p:animEffect transition="out" filter="diamond(in)">
                                      <p:cBhvr>
                                        <p:cTn id="6" dur="2000"/>
                                        <p:tgtEl>
                                          <p:spTgt spid="3">
                                            <p:txEl>
                                              <p:pRg st="1" end="1"/>
                                            </p:txEl>
                                          </p:spTgt>
                                        </p:tgtEl>
                                      </p:cBhvr>
                                    </p:animEffect>
                                    <p:set>
                                      <p:cBhvr>
                                        <p:cTn id="7"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260648"/>
            <a:ext cx="8208912" cy="6597352"/>
          </a:xfrm>
        </p:spPr>
        <p:txBody>
          <a:bodyPr>
            <a:normAutofit fontScale="92500" lnSpcReduction="20000"/>
          </a:bodyPr>
          <a:lstStyle/>
          <a:p>
            <a:pPr algn="just">
              <a:buNone/>
            </a:pPr>
            <a:r>
              <a:rPr lang="tr-TR" b="1" dirty="0" smtClean="0"/>
              <a:t>	</a:t>
            </a:r>
            <a:r>
              <a:rPr lang="tr-TR" b="1" dirty="0" smtClean="0">
                <a:solidFill>
                  <a:schemeClr val="accent2"/>
                </a:solidFill>
                <a:hlinkClick r:id="rId2" action="ppaction://hlinkfile"/>
              </a:rPr>
              <a:t>Günlük Plan:</a:t>
            </a:r>
            <a:endParaRPr lang="tr-TR" dirty="0" smtClean="0">
              <a:solidFill>
                <a:schemeClr val="accent2"/>
              </a:solidFill>
            </a:endParaRPr>
          </a:p>
          <a:p>
            <a:pPr marL="582930" indent="-514350" algn="just">
              <a:lnSpc>
                <a:spcPct val="120000"/>
              </a:lnSpc>
              <a:buFont typeface="Wingdings" pitchFamily="2" charset="2"/>
              <a:buChar char="v"/>
            </a:pPr>
            <a:r>
              <a:rPr lang="tr-TR" dirty="0" smtClean="0"/>
              <a:t>Uykudan kalkılan saat</a:t>
            </a:r>
          </a:p>
          <a:p>
            <a:pPr marL="582930" indent="-514350" algn="just">
              <a:lnSpc>
                <a:spcPct val="120000"/>
              </a:lnSpc>
              <a:buFont typeface="Wingdings" pitchFamily="2" charset="2"/>
              <a:buChar char="v"/>
            </a:pPr>
            <a:r>
              <a:rPr lang="tr-TR" dirty="0" smtClean="0"/>
              <a:t>Kahvaltının bitiş saati</a:t>
            </a:r>
          </a:p>
          <a:p>
            <a:pPr marL="582930" indent="-514350" algn="just">
              <a:lnSpc>
                <a:spcPct val="120000"/>
              </a:lnSpc>
              <a:buFont typeface="Wingdings" pitchFamily="2" charset="2"/>
              <a:buChar char="v"/>
            </a:pPr>
            <a:r>
              <a:rPr lang="tr-TR" dirty="0" smtClean="0"/>
              <a:t>Okula geliş gidiş saati</a:t>
            </a:r>
          </a:p>
          <a:p>
            <a:pPr marL="582930" indent="-514350" algn="just">
              <a:lnSpc>
                <a:spcPct val="120000"/>
              </a:lnSpc>
              <a:buFont typeface="Wingdings" pitchFamily="2" charset="2"/>
              <a:buChar char="v"/>
            </a:pPr>
            <a:r>
              <a:rPr lang="tr-TR" dirty="0" smtClean="0"/>
              <a:t>Yemek için verilen aralar</a:t>
            </a:r>
          </a:p>
          <a:p>
            <a:pPr marL="582930" indent="-514350" algn="just">
              <a:lnSpc>
                <a:spcPct val="120000"/>
              </a:lnSpc>
              <a:buFont typeface="Wingdings" pitchFamily="2" charset="2"/>
              <a:buChar char="v"/>
            </a:pPr>
            <a:r>
              <a:rPr lang="tr-TR" dirty="0" smtClean="0"/>
              <a:t>Öğrenme için ayrılan süre (Konu tekrarı ve genel tekrar, soru çözümü, ev ödevi, sonraki güne hazırlık…)</a:t>
            </a:r>
          </a:p>
          <a:p>
            <a:pPr marL="582930" indent="-514350" algn="just">
              <a:lnSpc>
                <a:spcPct val="120000"/>
              </a:lnSpc>
              <a:buFont typeface="Wingdings" pitchFamily="2" charset="2"/>
              <a:buChar char="v"/>
            </a:pPr>
            <a:r>
              <a:rPr lang="tr-TR" dirty="0" smtClean="0"/>
              <a:t>Dinlenme, gezme, spor, </a:t>
            </a:r>
            <a:r>
              <a:rPr lang="tr-TR" dirty="0" err="1" smtClean="0"/>
              <a:t>tv</a:t>
            </a:r>
            <a:r>
              <a:rPr lang="tr-TR" dirty="0" smtClean="0"/>
              <a:t> izleme, arkadaşlarla birlikte geçirilen süre. </a:t>
            </a:r>
          </a:p>
          <a:p>
            <a:pPr marL="582930" indent="-514350" algn="just">
              <a:lnSpc>
                <a:spcPct val="120000"/>
              </a:lnSpc>
              <a:buFont typeface="Wingdings" pitchFamily="2" charset="2"/>
              <a:buChar char="v"/>
            </a:pPr>
            <a:r>
              <a:rPr lang="tr-TR" dirty="0" smtClean="0"/>
              <a:t>Varsa kurs, dershane, özel ders saatleri</a:t>
            </a:r>
          </a:p>
          <a:p>
            <a:pPr marL="582930" indent="-514350" algn="just">
              <a:lnSpc>
                <a:spcPct val="120000"/>
              </a:lnSpc>
              <a:buFont typeface="Wingdings" pitchFamily="2" charset="2"/>
              <a:buChar char="v"/>
            </a:pPr>
            <a:r>
              <a:rPr lang="tr-TR" dirty="0" smtClean="0"/>
              <a:t>Kitap okuma saati</a:t>
            </a:r>
          </a:p>
          <a:p>
            <a:pPr marL="582930" indent="-514350" algn="just">
              <a:lnSpc>
                <a:spcPct val="120000"/>
              </a:lnSpc>
              <a:buFont typeface="Wingdings" pitchFamily="2" charset="2"/>
              <a:buChar char="v"/>
            </a:pPr>
            <a:r>
              <a:rPr lang="tr-TR" dirty="0" smtClean="0"/>
              <a:t>Uyku vakti</a:t>
            </a:r>
          </a:p>
          <a:p>
            <a:endParaRPr lang="tr-TR" dirty="0"/>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052736"/>
            <a:ext cx="7772400" cy="4536504"/>
          </a:xfrm>
        </p:spPr>
        <p:txBody>
          <a:bodyPr/>
          <a:lstStyle/>
          <a:p>
            <a:pPr algn="ctr"/>
            <a:r>
              <a:rPr lang="tr-TR" dirty="0" smtClean="0"/>
              <a:t/>
            </a:r>
            <a:br>
              <a:rPr lang="tr-TR" dirty="0" smtClean="0"/>
            </a:br>
            <a:r>
              <a:rPr lang="tr-TR" dirty="0" smtClean="0"/>
              <a:t>Yapabileceğimiz Şeyleri Yapmaya Başlarsak, Bizi Hayretler İçinde Bırakacak Sonuçlar Alırız. </a:t>
            </a:r>
            <a:br>
              <a:rPr lang="tr-TR" dirty="0" smtClean="0"/>
            </a:br>
            <a:r>
              <a:rPr lang="tr-TR" dirty="0" smtClean="0"/>
              <a:t>				</a:t>
            </a:r>
            <a:br>
              <a:rPr lang="tr-TR" dirty="0" smtClean="0"/>
            </a:br>
            <a:r>
              <a:rPr lang="tr-TR" dirty="0" smtClean="0"/>
              <a:t>				Thomas EDİSON.</a:t>
            </a:r>
            <a:endParaRPr lang="tr-TR"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kitaplardankesitler.com/wp-content/uploads/2014/09/basari.jpg"/>
          <p:cNvPicPr>
            <a:picLocks noChangeAspect="1" noChangeArrowheads="1"/>
          </p:cNvPicPr>
          <p:nvPr/>
        </p:nvPicPr>
        <p:blipFill>
          <a:blip r:embed="rId2" cstate="print"/>
          <a:srcRect/>
          <a:stretch>
            <a:fillRect/>
          </a:stretch>
        </p:blipFill>
        <p:spPr bwMode="auto">
          <a:xfrm>
            <a:off x="4283968" y="0"/>
            <a:ext cx="4860032" cy="6858000"/>
          </a:xfrm>
          <a:prstGeom prst="rect">
            <a:avLst/>
          </a:prstGeom>
          <a:noFill/>
        </p:spPr>
      </p:pic>
      <p:pic>
        <p:nvPicPr>
          <p:cNvPr id="1028" name="Picture 4" descr="http://img-s1.onedio.com/id-53fcd034088293f57871b6dc/rev-0/raw/s-e9442ce309002bf592c4c45d2e20f1a57c1c933b.jpg"/>
          <p:cNvPicPr>
            <a:picLocks noChangeAspect="1" noChangeArrowheads="1"/>
          </p:cNvPicPr>
          <p:nvPr/>
        </p:nvPicPr>
        <p:blipFill>
          <a:blip r:embed="rId3" cstate="print"/>
          <a:srcRect/>
          <a:stretch>
            <a:fillRect/>
          </a:stretch>
        </p:blipFill>
        <p:spPr bwMode="auto">
          <a:xfrm>
            <a:off x="179512" y="0"/>
            <a:ext cx="4104456" cy="6858000"/>
          </a:xfrm>
          <a:prstGeom prst="rect">
            <a:avLst/>
          </a:prstGeom>
          <a:noFill/>
        </p:spPr>
      </p:pic>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76672"/>
            <a:ext cx="8568952" cy="5832648"/>
          </a:xfrm>
        </p:spPr>
        <p:txBody>
          <a:bodyPr>
            <a:normAutofit fontScale="92500" lnSpcReduction="20000"/>
          </a:bodyPr>
          <a:lstStyle/>
          <a:p>
            <a:pPr algn="just">
              <a:lnSpc>
                <a:spcPct val="150000"/>
              </a:lnSpc>
              <a:buNone/>
            </a:pPr>
            <a:r>
              <a:rPr lang="tr-TR" i="1" dirty="0" smtClean="0"/>
              <a:t>		Akademik başarıların temelinde </a:t>
            </a:r>
            <a:r>
              <a:rPr lang="tr-TR" b="1" i="1" u="sng" dirty="0" smtClean="0"/>
              <a:t>amaçlı,</a:t>
            </a:r>
            <a:r>
              <a:rPr lang="tr-TR" b="1" i="1" dirty="0" smtClean="0"/>
              <a:t> </a:t>
            </a:r>
            <a:r>
              <a:rPr lang="tr-TR" b="1" i="1" u="sng" dirty="0" smtClean="0"/>
              <a:t>planlı</a:t>
            </a:r>
            <a:r>
              <a:rPr lang="tr-TR" b="1" i="1" dirty="0" smtClean="0"/>
              <a:t> </a:t>
            </a:r>
            <a:r>
              <a:rPr lang="tr-TR" i="1" dirty="0" smtClean="0"/>
              <a:t>ve </a:t>
            </a:r>
            <a:r>
              <a:rPr lang="tr-TR" b="1" i="1" u="sng" dirty="0" smtClean="0"/>
              <a:t>verimli ders çalışmak</a:t>
            </a:r>
            <a:r>
              <a:rPr lang="tr-TR" b="1" i="1" dirty="0" smtClean="0"/>
              <a:t> </a:t>
            </a:r>
            <a:r>
              <a:rPr lang="tr-TR" i="1" dirty="0" smtClean="0"/>
              <a:t>gelmektedir. Verimsiz ders çalışma alışkanlıklarımızı değiştirebilmemiz için </a:t>
            </a:r>
            <a:r>
              <a:rPr lang="tr-TR" b="1" i="1" u="sng" dirty="0" smtClean="0"/>
              <a:t>bilinç</a:t>
            </a:r>
            <a:r>
              <a:rPr lang="tr-TR" b="1" i="1" dirty="0" smtClean="0"/>
              <a:t>, </a:t>
            </a:r>
            <a:r>
              <a:rPr lang="tr-TR" b="1" i="1" u="sng" dirty="0" smtClean="0"/>
              <a:t>çaba</a:t>
            </a:r>
            <a:r>
              <a:rPr lang="tr-TR" b="1" i="1" dirty="0" smtClean="0"/>
              <a:t> </a:t>
            </a:r>
            <a:r>
              <a:rPr lang="tr-TR" i="1" dirty="0" smtClean="0"/>
              <a:t>ve </a:t>
            </a:r>
            <a:r>
              <a:rPr lang="tr-TR" b="1" i="1" u="sng" dirty="0" smtClean="0"/>
              <a:t>kararlılık</a:t>
            </a:r>
            <a:r>
              <a:rPr lang="tr-TR" i="1" dirty="0" smtClean="0"/>
              <a:t> içinde olmak önemlidir.</a:t>
            </a:r>
          </a:p>
          <a:p>
            <a:pPr algn="just">
              <a:lnSpc>
                <a:spcPct val="150000"/>
              </a:lnSpc>
              <a:buNone/>
            </a:pPr>
            <a:r>
              <a:rPr lang="tr-TR" i="1" dirty="0" smtClean="0"/>
              <a:t>		Birçok öğrencinin </a:t>
            </a:r>
            <a:r>
              <a:rPr lang="tr-TR" b="1" i="1" dirty="0" smtClean="0"/>
              <a:t>başarısızlığının nedeni, "yeterince çalışmamak" olarak görülmekte</a:t>
            </a:r>
            <a:r>
              <a:rPr lang="tr-TR" i="1" dirty="0" smtClean="0"/>
              <a:t> ve öğrenciden sürekli daha çok çalışması istenmektedir. </a:t>
            </a:r>
            <a:r>
              <a:rPr lang="tr-TR" b="1" i="1" dirty="0" smtClean="0"/>
              <a:t>Oysa</a:t>
            </a:r>
            <a:r>
              <a:rPr lang="tr-TR" i="1" dirty="0" smtClean="0"/>
              <a:t> </a:t>
            </a:r>
            <a:r>
              <a:rPr lang="tr-TR" b="1" i="1" dirty="0" smtClean="0"/>
              <a:t>gerekli olan "Bilinçsizce çok çalışmak" değil; </a:t>
            </a:r>
            <a:r>
              <a:rPr lang="tr-TR" b="1" i="1" u="sng" dirty="0" smtClean="0"/>
              <a:t>amaç belirleyip, zamanı planlayarak, verimli ders çalışma yollarını iyi bilerek, etkili çalışmaktır.</a:t>
            </a:r>
            <a:endParaRPr lang="tr-TR" u="sng" dirty="0"/>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88640"/>
            <a:ext cx="7772400" cy="756696"/>
          </a:xfrm>
        </p:spPr>
        <p:txBody>
          <a:bodyPr/>
          <a:lstStyle/>
          <a:p>
            <a:r>
              <a:rPr lang="tr-TR" sz="2400" dirty="0" smtClean="0"/>
              <a:t>KAYNAKLAR:</a:t>
            </a:r>
            <a:r>
              <a:rPr lang="tr-TR" dirty="0" smtClean="0"/>
              <a:t>		</a:t>
            </a:r>
            <a:endParaRPr lang="tr-TR" dirty="0"/>
          </a:p>
        </p:txBody>
      </p:sp>
      <p:sp>
        <p:nvSpPr>
          <p:cNvPr id="3" name="2 İçerik Yer Tutucusu"/>
          <p:cNvSpPr>
            <a:spLocks noGrp="1"/>
          </p:cNvSpPr>
          <p:nvPr>
            <p:ph idx="1"/>
          </p:nvPr>
        </p:nvSpPr>
        <p:spPr>
          <a:xfrm>
            <a:off x="914400" y="980728"/>
            <a:ext cx="7772400" cy="5374832"/>
          </a:xfrm>
        </p:spPr>
        <p:txBody>
          <a:bodyPr/>
          <a:lstStyle/>
          <a:p>
            <a:r>
              <a:rPr lang="tr-TR" sz="1800" dirty="0" smtClean="0">
                <a:latin typeface="Times New Roman" pitchFamily="18" charset="0"/>
                <a:cs typeface="Times New Roman" pitchFamily="18" charset="0"/>
              </a:rPr>
              <a:t>Çubuk Rehberlik ve Araştırma Merkezi (2012). </a:t>
            </a:r>
            <a:r>
              <a:rPr lang="tr-TR" sz="1800" i="1" dirty="0" smtClean="0">
                <a:latin typeface="Times New Roman" pitchFamily="18" charset="0"/>
                <a:cs typeface="Times New Roman" pitchFamily="18" charset="0"/>
              </a:rPr>
              <a:t>Verimli Ders Çalışma Etkinlik Kitapçığı (9-12. Sınıflar).</a:t>
            </a:r>
          </a:p>
          <a:p>
            <a:pPr>
              <a:buNone/>
            </a:pPr>
            <a:endParaRPr lang="tr-TR" sz="1800" i="1" dirty="0" smtClean="0">
              <a:latin typeface="Times New Roman" pitchFamily="18" charset="0"/>
              <a:cs typeface="Times New Roman" pitchFamily="18" charset="0"/>
            </a:endParaRPr>
          </a:p>
          <a:p>
            <a:r>
              <a:rPr lang="tr-TR" sz="1800" i="1" dirty="0" smtClean="0">
                <a:latin typeface="Times New Roman" pitchFamily="18" charset="0"/>
                <a:cs typeface="Times New Roman" pitchFamily="18" charset="0"/>
              </a:rPr>
              <a:t>Çubuk Rehberlik ve </a:t>
            </a:r>
            <a:r>
              <a:rPr lang="tr-TR" sz="1800" dirty="0" smtClean="0">
                <a:latin typeface="Times New Roman" pitchFamily="18" charset="0"/>
                <a:cs typeface="Times New Roman" pitchFamily="18" charset="0"/>
              </a:rPr>
              <a:t>Araştırma Merkezi (2012). </a:t>
            </a:r>
            <a:r>
              <a:rPr lang="tr-TR" sz="1800" i="1" dirty="0" smtClean="0">
                <a:latin typeface="Times New Roman" pitchFamily="18" charset="0"/>
                <a:cs typeface="Times New Roman" pitchFamily="18" charset="0"/>
              </a:rPr>
              <a:t>Verimli Ders Çalışma Etkinlik Kitapçığı (6-8. Sınıflar).</a:t>
            </a:r>
          </a:p>
          <a:p>
            <a:endParaRPr lang="tr-TR" sz="1800" i="1" dirty="0" smtClean="0">
              <a:latin typeface="Times New Roman" pitchFamily="18" charset="0"/>
              <a:cs typeface="Times New Roman" pitchFamily="18" charset="0"/>
            </a:endParaRPr>
          </a:p>
          <a:p>
            <a:r>
              <a:rPr lang="tr-TR" sz="1800" b="1" i="1" dirty="0" smtClean="0">
                <a:latin typeface="Times New Roman" pitchFamily="18" charset="0"/>
                <a:cs typeface="Times New Roman" pitchFamily="18" charset="0"/>
              </a:rPr>
              <a:t>Başarının Yol Haritası - 64 Adım.</a:t>
            </a:r>
            <a:r>
              <a:rPr lang="tr-TR" sz="1800" i="1"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Web Sitesi: </a:t>
            </a:r>
            <a:r>
              <a:rPr lang="tr-TR" sz="1800" i="1" dirty="0" smtClean="0">
                <a:latin typeface="Times New Roman" pitchFamily="18" charset="0"/>
                <a:cs typeface="Times New Roman" pitchFamily="18" charset="0"/>
                <a:hlinkClick r:id="rId2"/>
              </a:rPr>
              <a:t>http://www.</a:t>
            </a:r>
            <a:r>
              <a:rPr lang="tr-TR" sz="1800" i="1" dirty="0" err="1" smtClean="0">
                <a:latin typeface="Times New Roman" pitchFamily="18" charset="0"/>
                <a:cs typeface="Times New Roman" pitchFamily="18" charset="0"/>
                <a:hlinkClick r:id="rId2"/>
              </a:rPr>
              <a:t>kendieverestinizetirmanin</a:t>
            </a:r>
            <a:r>
              <a:rPr lang="tr-TR" sz="1800" i="1" dirty="0" smtClean="0">
                <a:latin typeface="Times New Roman" pitchFamily="18" charset="0"/>
                <a:cs typeface="Times New Roman" pitchFamily="18" charset="0"/>
                <a:hlinkClick r:id="rId2"/>
              </a:rPr>
              <a:t>.com/basarinin-yolu.</a:t>
            </a:r>
            <a:r>
              <a:rPr lang="tr-TR" sz="1800" i="1" dirty="0" err="1" smtClean="0">
                <a:latin typeface="Times New Roman" pitchFamily="18" charset="0"/>
                <a:cs typeface="Times New Roman" pitchFamily="18" charset="0"/>
                <a:hlinkClick r:id="rId2"/>
              </a:rPr>
              <a:t>asp</a:t>
            </a:r>
            <a:r>
              <a:rPr lang="tr-TR" sz="1800" i="1"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Erişim Tarihi: 17.10.2015.</a:t>
            </a:r>
          </a:p>
          <a:p>
            <a:pPr algn="just"/>
            <a:endParaRPr lang="tr-TR" sz="1800" dirty="0" smtClean="0">
              <a:latin typeface="Times New Roman" pitchFamily="18" charset="0"/>
              <a:cs typeface="Times New Roman" pitchFamily="18" charset="0"/>
            </a:endParaRPr>
          </a:p>
          <a:p>
            <a:pPr fontAlgn="ctr"/>
            <a:r>
              <a:rPr lang="tr-TR" sz="1800" i="1" dirty="0" smtClean="0">
                <a:latin typeface="Times New Roman" pitchFamily="18" charset="0"/>
                <a:cs typeface="Times New Roman" pitchFamily="18" charset="0"/>
              </a:rPr>
              <a:t>Verimli Ders Çalışma Teknikleri. </a:t>
            </a:r>
            <a:r>
              <a:rPr lang="tr-TR" sz="1800" dirty="0" smtClean="0">
                <a:latin typeface="Times New Roman" pitchFamily="18" charset="0"/>
                <a:cs typeface="Times New Roman" pitchFamily="18" charset="0"/>
              </a:rPr>
              <a:t>Web Sitesi: </a:t>
            </a:r>
            <a:r>
              <a:rPr lang="tr-TR" sz="1800" i="1" dirty="0" smtClean="0">
                <a:latin typeface="Times New Roman" pitchFamily="18" charset="0"/>
                <a:cs typeface="Times New Roman" pitchFamily="18" charset="0"/>
                <a:hlinkClick r:id="rId3"/>
              </a:rPr>
              <a:t>http://bogazkoyortaokulu.meb.k12.tr/meb_iys_dosyalar/66/02/714727/icerikler/verimli-ders-calsma-teknikleri_159640.html</a:t>
            </a:r>
            <a:r>
              <a:rPr lang="tr-TR" sz="1800" i="1"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Erişim Tarihi: 24.10.2015.</a:t>
            </a:r>
            <a:endParaRPr lang="tr-TR" sz="1800" i="1" dirty="0" smtClean="0">
              <a:latin typeface="Times New Roman" pitchFamily="18" charset="0"/>
              <a:cs typeface="Times New Roman" pitchFamily="18" charset="0"/>
            </a:endParaRPr>
          </a:p>
          <a:p>
            <a:pPr>
              <a:buNone/>
            </a:pPr>
            <a:r>
              <a:rPr lang="tr-TR" sz="1800" dirty="0" smtClean="0"/>
              <a:t/>
            </a:r>
            <a:br>
              <a:rPr lang="tr-TR" sz="1800" dirty="0" smtClean="0"/>
            </a:br>
            <a:endParaRPr lang="tr-TR" sz="1800" i="1" dirty="0" smtClean="0">
              <a:latin typeface="Times New Roman" pitchFamily="18" charset="0"/>
              <a:cs typeface="Times New Roman" pitchFamily="18" charset="0"/>
            </a:endParaRPr>
          </a:p>
          <a:p>
            <a:endParaRPr lang="tr-TR" dirty="0"/>
          </a:p>
        </p:txBody>
      </p:sp>
    </p:spTree>
  </p:cSld>
  <p:clrMapOvr>
    <a:masterClrMapping/>
  </p:clrMapOvr>
  <p:transition>
    <p:comb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abri\Desktop\REHBERLİK PANOSU VE ETKİNLİK ÖRNEKLERİ\pano2\425524_251572821588136_143719809040105_547201_293768159_n.jpe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2" name="1 Başlık"/>
          <p:cNvSpPr>
            <a:spLocks noGrp="1"/>
          </p:cNvSpPr>
          <p:nvPr>
            <p:ph type="title"/>
          </p:nvPr>
        </p:nvSpPr>
        <p:spPr>
          <a:xfrm>
            <a:off x="1115616" y="0"/>
            <a:ext cx="6203032" cy="692696"/>
          </a:xfrm>
        </p:spPr>
        <p:txBody>
          <a:bodyPr/>
          <a:lstStyle/>
          <a:p>
            <a:pPr algn="ctr"/>
            <a:r>
              <a:rPr lang="tr-TR" b="1" dirty="0" smtClean="0">
                <a:solidFill>
                  <a:srgbClr val="FF0000"/>
                </a:solidFill>
                <a:latin typeface="+mn-lt"/>
              </a:rPr>
              <a:t>BAŞARI MERDİVENİ</a:t>
            </a:r>
            <a:endParaRPr lang="tr-TR" b="1" dirty="0">
              <a:solidFill>
                <a:srgbClr val="FF0000"/>
              </a:solidFill>
              <a:latin typeface="+mn-lt"/>
            </a:endParaRP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554162"/>
            <a:ext cx="8839200" cy="4525963"/>
          </a:xfrm>
        </p:spPr>
        <p:txBody>
          <a:bodyPr>
            <a:normAutofit/>
          </a:bodyPr>
          <a:lstStyle/>
          <a:p>
            <a:pPr>
              <a:buNone/>
            </a:pPr>
            <a:endParaRPr lang="tr-TR" sz="3600" b="1" dirty="0" smtClean="0">
              <a:latin typeface="Calibri" pitchFamily="34" charset="0"/>
              <a:cs typeface="Calibri" pitchFamily="34" charset="0"/>
            </a:endParaRPr>
          </a:p>
          <a:p>
            <a:pPr>
              <a:buNone/>
            </a:pPr>
            <a:endParaRPr lang="tr-TR" sz="3600" b="1" dirty="0" smtClean="0">
              <a:latin typeface="Calibri" pitchFamily="34" charset="0"/>
              <a:cs typeface="Calibri" pitchFamily="34" charset="0"/>
            </a:endParaRPr>
          </a:p>
        </p:txBody>
      </p:sp>
      <p:sp>
        <p:nvSpPr>
          <p:cNvPr id="5" name="4 Dikdörtgen"/>
          <p:cNvSpPr/>
          <p:nvPr/>
        </p:nvSpPr>
        <p:spPr>
          <a:xfrm>
            <a:off x="2771800" y="2060848"/>
            <a:ext cx="3599621" cy="1015663"/>
          </a:xfrm>
          <a:prstGeom prst="rect">
            <a:avLst/>
          </a:prstGeom>
        </p:spPr>
        <p:txBody>
          <a:bodyPr wrap="square">
            <a:spAutoFit/>
          </a:bodyPr>
          <a:lstStyle/>
          <a:p>
            <a:r>
              <a:rPr lang="tr-TR" sz="6000" dirty="0" smtClean="0">
                <a:latin typeface="Calibri" pitchFamily="34" charset="0"/>
                <a:cs typeface="Calibri" pitchFamily="34" charset="0"/>
              </a:rPr>
              <a:t>BAŞARI=4İ</a:t>
            </a:r>
            <a:endParaRPr lang="tr-TR" sz="6000" dirty="0"/>
          </a:p>
        </p:txBody>
      </p:sp>
      <p:sp>
        <p:nvSpPr>
          <p:cNvPr id="6" name="5 Dikdörtgen"/>
          <p:cNvSpPr/>
          <p:nvPr/>
        </p:nvSpPr>
        <p:spPr>
          <a:xfrm>
            <a:off x="683568" y="4005064"/>
            <a:ext cx="8460432" cy="646331"/>
          </a:xfrm>
          <a:prstGeom prst="rect">
            <a:avLst/>
          </a:prstGeom>
        </p:spPr>
        <p:txBody>
          <a:bodyPr wrap="square">
            <a:spAutoFit/>
          </a:bodyPr>
          <a:lstStyle/>
          <a:p>
            <a:r>
              <a:rPr lang="tr-TR" sz="3600" b="1" dirty="0" smtClean="0">
                <a:latin typeface="Calibri" pitchFamily="34" charset="0"/>
                <a:cs typeface="Calibri" pitchFamily="34" charset="0"/>
              </a:rPr>
              <a:t>Başarı= (istek) + (irade) +(ihtiyaç) +(istikrar)</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323528" y="2204864"/>
            <a:ext cx="8604448" cy="2308324"/>
          </a:xfrm>
          <a:prstGeom prst="rect">
            <a:avLst/>
          </a:prstGeom>
        </p:spPr>
        <p:txBody>
          <a:bodyPr wrap="square">
            <a:spAutoFit/>
          </a:bodyPr>
          <a:lstStyle/>
          <a:p>
            <a:pPr algn="ctr">
              <a:buNone/>
            </a:pPr>
            <a:r>
              <a:rPr lang="tr-TR" sz="4800" b="1" dirty="0" smtClean="0">
                <a:solidFill>
                  <a:srgbClr val="92D050"/>
                </a:solidFill>
                <a:latin typeface="Calibri" pitchFamily="34" charset="0"/>
              </a:rPr>
              <a:t>Hayattaki en şanslı kişiler büyük imkanlarla değil, güçlü bir başarı isteğiyle doğanlardır. </a:t>
            </a:r>
            <a:endParaRPr lang="tr-TR" sz="4800" b="1" dirty="0">
              <a:solidFill>
                <a:srgbClr val="92D050"/>
              </a:solidFill>
              <a:latin typeface="Calibri" pitchFamily="34" charset="0"/>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4 Dikdörtgen"/>
          <p:cNvSpPr/>
          <p:nvPr/>
        </p:nvSpPr>
        <p:spPr>
          <a:xfrm>
            <a:off x="0" y="0"/>
            <a:ext cx="8748464" cy="1077218"/>
          </a:xfrm>
          <a:prstGeom prst="rect">
            <a:avLst/>
          </a:prstGeom>
        </p:spPr>
        <p:txBody>
          <a:bodyPr wrap="square">
            <a:spAutoFit/>
          </a:bodyPr>
          <a:lstStyle/>
          <a:p>
            <a:pPr algn="ctr"/>
            <a:r>
              <a:rPr lang="tr-TR" sz="3200" dirty="0" smtClean="0">
                <a:solidFill>
                  <a:schemeClr val="bg1"/>
                </a:solidFill>
              </a:rPr>
              <a:t>İSTEK, ÇABA, KARARLILIK VE DOĞRU YÖNTEMLE</a:t>
            </a:r>
          </a:p>
          <a:p>
            <a:pPr algn="ctr"/>
            <a:r>
              <a:rPr lang="tr-TR" sz="3200" dirty="0" smtClean="0">
                <a:solidFill>
                  <a:schemeClr val="bg1"/>
                </a:solidFill>
              </a:rPr>
              <a:t>HEDEFİNİZE ULAŞABİLİRSİNİZ</a:t>
            </a:r>
            <a:endParaRPr lang="tr-TR" sz="3200" dirty="0">
              <a:solidFill>
                <a:schemeClr val="bg1"/>
              </a:solidFill>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2" descr="http://images.vectorhq.com/images/previews/041/inverted-question-mark-alternate-clip-art-71844.jpg"/>
          <p:cNvPicPr>
            <a:picLocks noChangeAspect="1" noChangeArrowheads="1"/>
          </p:cNvPicPr>
          <p:nvPr/>
        </p:nvPicPr>
        <p:blipFill>
          <a:blip r:embed="rId2" cstate="print"/>
          <a:srcRect/>
          <a:stretch>
            <a:fillRect/>
          </a:stretch>
        </p:blipFill>
        <p:spPr bwMode="auto">
          <a:xfrm>
            <a:off x="7812360" y="2393968"/>
            <a:ext cx="757629" cy="978701"/>
          </a:xfrm>
          <a:prstGeom prst="rect">
            <a:avLst/>
          </a:prstGeom>
          <a:noFill/>
        </p:spPr>
      </p:pic>
      <p:pic>
        <p:nvPicPr>
          <p:cNvPr id="126980" name="Picture 4" descr="http://images.vectorhq.com/images/previews/041/inverted-question-mark-alternate-clip-art-71844.jpg"/>
          <p:cNvPicPr>
            <a:picLocks noChangeAspect="1" noChangeArrowheads="1"/>
          </p:cNvPicPr>
          <p:nvPr/>
        </p:nvPicPr>
        <p:blipFill>
          <a:blip r:embed="rId3" cstate="print"/>
          <a:srcRect/>
          <a:stretch>
            <a:fillRect/>
          </a:stretch>
        </p:blipFill>
        <p:spPr bwMode="auto">
          <a:xfrm>
            <a:off x="827583" y="1556792"/>
            <a:ext cx="2018871" cy="2607965"/>
          </a:xfrm>
          <a:prstGeom prst="rect">
            <a:avLst/>
          </a:prstGeom>
          <a:noFill/>
        </p:spPr>
      </p:pic>
      <p:pic>
        <p:nvPicPr>
          <p:cNvPr id="126982" name="Picture 6" descr="http://images.vectorhq.com/images/previews/041/inverted-question-mark-alternate-clip-art-71844.jpg"/>
          <p:cNvPicPr>
            <a:picLocks noChangeAspect="1" noChangeArrowheads="1"/>
          </p:cNvPicPr>
          <p:nvPr/>
        </p:nvPicPr>
        <p:blipFill>
          <a:blip r:embed="rId3" cstate="print"/>
          <a:srcRect/>
          <a:stretch>
            <a:fillRect/>
          </a:stretch>
        </p:blipFill>
        <p:spPr bwMode="auto">
          <a:xfrm>
            <a:off x="4067944" y="288144"/>
            <a:ext cx="1440160" cy="1860389"/>
          </a:xfrm>
          <a:prstGeom prst="rect">
            <a:avLst/>
          </a:prstGeom>
          <a:noFill/>
        </p:spPr>
      </p:pic>
      <p:sp>
        <p:nvSpPr>
          <p:cNvPr id="2" name="1 Başlık"/>
          <p:cNvSpPr>
            <a:spLocks noGrp="1"/>
          </p:cNvSpPr>
          <p:nvPr>
            <p:ph type="title"/>
          </p:nvPr>
        </p:nvSpPr>
        <p:spPr>
          <a:xfrm>
            <a:off x="1763688" y="2924944"/>
            <a:ext cx="6609928" cy="914400"/>
          </a:xfrm>
        </p:spPr>
        <p:txBody>
          <a:bodyPr/>
          <a:lstStyle/>
          <a:p>
            <a:pPr algn="ctr"/>
            <a:r>
              <a:rPr lang="tr-TR" dirty="0" smtClean="0"/>
              <a:t>DOĞRU YÖNTEM NEDİR</a:t>
            </a:r>
            <a:endParaRPr lang="tr-TR"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476672"/>
            <a:ext cx="8712968" cy="5878888"/>
          </a:xfrm>
        </p:spPr>
        <p:txBody>
          <a:bodyPr/>
          <a:lstStyle/>
          <a:p>
            <a:pPr algn="just">
              <a:buNone/>
            </a:pPr>
            <a:r>
              <a:rPr lang="tr-TR" dirty="0" smtClean="0"/>
              <a:t>		</a:t>
            </a:r>
          </a:p>
          <a:p>
            <a:pPr algn="just">
              <a:buNone/>
            </a:pPr>
            <a:r>
              <a:rPr lang="tr-TR" dirty="0" smtClean="0"/>
              <a:t>		Doğru yöntem </a:t>
            </a:r>
            <a:r>
              <a:rPr lang="tr-TR" i="1" dirty="0" smtClean="0">
                <a:solidFill>
                  <a:srgbClr val="CC0066"/>
                </a:solidFill>
              </a:rPr>
              <a:t>öğrenmenin etkililiğini arttıran, bireylerin öğrenme potansiyellerini en üst düzeye çıkaran</a:t>
            </a:r>
            <a:r>
              <a:rPr lang="tr-TR" dirty="0" smtClean="0"/>
              <a:t> yöntemdir.</a:t>
            </a:r>
          </a:p>
          <a:p>
            <a:pPr algn="just">
              <a:buNone/>
            </a:pPr>
            <a:endParaRPr lang="tr-TR" dirty="0" smtClean="0"/>
          </a:p>
          <a:p>
            <a:pPr algn="just">
              <a:buNone/>
            </a:pPr>
            <a:endParaRPr lang="tr-TR" dirty="0" smtClean="0"/>
          </a:p>
          <a:p>
            <a:pPr algn="just">
              <a:buNone/>
            </a:pPr>
            <a:r>
              <a:rPr lang="tr-TR" dirty="0" smtClean="0"/>
              <a:t>		Kişisel veya genel geçer birçok yöntem vardır. Öncelikle </a:t>
            </a:r>
            <a:r>
              <a:rPr lang="tr-TR" i="1" dirty="0" smtClean="0">
                <a:solidFill>
                  <a:srgbClr val="CC0066"/>
                </a:solidFill>
              </a:rPr>
              <a:t>hepimizin öğrenmesini etkileyen faktör</a:t>
            </a:r>
            <a:r>
              <a:rPr lang="tr-TR" i="1" dirty="0" smtClean="0"/>
              <a:t>ler</a:t>
            </a:r>
            <a:r>
              <a:rPr lang="tr-TR" dirty="0" smtClean="0"/>
              <a:t>i ele alalım.</a:t>
            </a:r>
            <a:endParaRPr lang="tr-TR"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885</TotalTime>
  <Words>763</Words>
  <Application>Microsoft Office PowerPoint</Application>
  <PresentationFormat>Ekran Gösterisi (4:3)</PresentationFormat>
  <Paragraphs>169</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Metro</vt:lpstr>
      <vt:lpstr>HEDEFE GİDEN YOLUN HARİTASI</vt:lpstr>
      <vt:lpstr>Slayt 2</vt:lpstr>
      <vt:lpstr>Slayt 3</vt:lpstr>
      <vt:lpstr>BAŞARI MERDİVENİ</vt:lpstr>
      <vt:lpstr>Slayt 5</vt:lpstr>
      <vt:lpstr>Slayt 6</vt:lpstr>
      <vt:lpstr>Slayt 7</vt:lpstr>
      <vt:lpstr>DOĞRU YÖNTEM NEDİR</vt:lpstr>
      <vt:lpstr>Slayt 9</vt:lpstr>
      <vt:lpstr>VERİMLİ DERS ÇALIŞMAYI ETKİLEYEN FAKTÖRLER:</vt:lpstr>
      <vt:lpstr>Çalışma Ortamı </vt:lpstr>
      <vt:lpstr>Slayt 12</vt:lpstr>
      <vt:lpstr>Slayt 13</vt:lpstr>
      <vt:lpstr>Slayt 14</vt:lpstr>
      <vt:lpstr>Çalışma Süresi </vt:lpstr>
      <vt:lpstr>Çalışılacak Ders Dağılımı </vt:lpstr>
      <vt:lpstr>Öğrenmenizi, dikkat-konsantrasyonunuzu ve çalışmalarınızdan verim almanızı etkileyen genel faktörlerin yanında bireysel olarak sadece sizi etkileyen özel faktörler de vardır.</vt:lpstr>
      <vt:lpstr>FARKLI YOLLARLA ÖĞRENİRİZ</vt:lpstr>
      <vt:lpstr>Slayt 19</vt:lpstr>
      <vt:lpstr>Slayt 20</vt:lpstr>
      <vt:lpstr>Slayt 21</vt:lpstr>
      <vt:lpstr>Slayt 22</vt:lpstr>
      <vt:lpstr>Slayt 23</vt:lpstr>
      <vt:lpstr>Slayt 24</vt:lpstr>
      <vt:lpstr>Slayt 25</vt:lpstr>
      <vt:lpstr>Slayt 26</vt:lpstr>
      <vt:lpstr>Slayt 27</vt:lpstr>
      <vt:lpstr> Yapabileceğimiz Şeyleri Yapmaya Başlarsak, Bizi Hayretler İçinde Bırakacak Sonuçlar Alırız.           Thomas EDİSON.</vt:lpstr>
      <vt:lpstr>Slayt 29</vt:lpstr>
      <vt:lpstr>KAYNAKLAR: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sabri</dc:creator>
  <cp:lastModifiedBy>simge ercan</cp:lastModifiedBy>
  <cp:revision>291</cp:revision>
  <dcterms:created xsi:type="dcterms:W3CDTF">2012-03-22T19:44:33Z</dcterms:created>
  <dcterms:modified xsi:type="dcterms:W3CDTF">2015-10-25T18:32:23Z</dcterms:modified>
</cp:coreProperties>
</file>